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Canva Sans" charset="1" panose="020B0503030501040103"/>
      <p:regular r:id="rId15"/>
    </p:embeddedFont>
    <p:embeddedFont>
      <p:font typeface="Big Shoulders Display Bold" charset="1" panose="00000000000000000000"/>
      <p:regular r:id="rId16"/>
    </p:embeddedFont>
    <p:embeddedFont>
      <p:font typeface="Montserrat Bold" charset="1" panose="000008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png" Type="http://schemas.openxmlformats.org/officeDocument/2006/relationships/image"/><Relationship Id="rId12" Target="../media/image2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7.png" Type="http://schemas.openxmlformats.org/officeDocument/2006/relationships/image"/><Relationship Id="rId9" Target="../media/image1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png" Type="http://schemas.openxmlformats.org/officeDocument/2006/relationships/image"/><Relationship Id="rId12" Target="../media/image2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7.png" Type="http://schemas.openxmlformats.org/officeDocument/2006/relationships/image"/><Relationship Id="rId9" Target="../media/image2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875567" y="-4926720"/>
            <a:ext cx="9808535" cy="9808535"/>
          </a:xfrm>
          <a:custGeom>
            <a:avLst/>
            <a:gdLst/>
            <a:ahLst/>
            <a:cxnLst/>
            <a:rect r="r" b="b" t="t" l="l"/>
            <a:pathLst>
              <a:path h="9808535" w="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1731" y="6544095"/>
            <a:ext cx="6009009" cy="6009009"/>
          </a:xfrm>
          <a:custGeom>
            <a:avLst/>
            <a:gdLst/>
            <a:ahLst/>
            <a:cxnLst/>
            <a:rect r="r" b="b" t="t" l="l"/>
            <a:pathLst>
              <a:path h="6009009" w="6009009">
                <a:moveTo>
                  <a:pt x="0" y="0"/>
                </a:moveTo>
                <a:lnTo>
                  <a:pt x="6009009" y="0"/>
                </a:lnTo>
                <a:lnTo>
                  <a:pt x="6009009" y="6009010"/>
                </a:lnTo>
                <a:lnTo>
                  <a:pt x="0" y="60090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8100000">
            <a:off x="11884038" y="6896830"/>
            <a:ext cx="8209501" cy="6060105"/>
          </a:xfrm>
          <a:custGeom>
            <a:avLst/>
            <a:gdLst/>
            <a:ahLst/>
            <a:cxnLst/>
            <a:rect r="r" b="b" t="t" l="l"/>
            <a:pathLst>
              <a:path h="6060105" w="8209501">
                <a:moveTo>
                  <a:pt x="0" y="0"/>
                </a:moveTo>
                <a:lnTo>
                  <a:pt x="8209501" y="0"/>
                </a:lnTo>
                <a:lnTo>
                  <a:pt x="8209501" y="6060105"/>
                </a:lnTo>
                <a:lnTo>
                  <a:pt x="0" y="60601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393429">
            <a:off x="14193602" y="8394193"/>
            <a:ext cx="4723918" cy="2308815"/>
          </a:xfrm>
          <a:custGeom>
            <a:avLst/>
            <a:gdLst/>
            <a:ahLst/>
            <a:cxnLst/>
            <a:rect r="r" b="b" t="t" l="l"/>
            <a:pathLst>
              <a:path h="2308815" w="4723918">
                <a:moveTo>
                  <a:pt x="0" y="0"/>
                </a:moveTo>
                <a:lnTo>
                  <a:pt x="4723918" y="0"/>
                </a:lnTo>
                <a:lnTo>
                  <a:pt x="4723918" y="2308814"/>
                </a:lnTo>
                <a:lnTo>
                  <a:pt x="0" y="2308814"/>
                </a:lnTo>
                <a:lnTo>
                  <a:pt x="0" y="0"/>
                </a:lnTo>
                <a:close/>
              </a:path>
            </a:pathLst>
          </a:custGeom>
          <a:blipFill>
            <a:blip r:embed="rId8"/>
            <a:stretch>
              <a:fillRect l="0" t="0" r="0" b="0"/>
            </a:stretch>
          </a:blipFill>
        </p:spPr>
      </p:sp>
      <p:sp>
        <p:nvSpPr>
          <p:cNvPr name="Freeform 6" id="6"/>
          <p:cNvSpPr/>
          <p:nvPr/>
        </p:nvSpPr>
        <p:spPr>
          <a:xfrm flipH="false" flipV="false" rot="0">
            <a:off x="-332578" y="-22452"/>
            <a:ext cx="3597907" cy="3671334"/>
          </a:xfrm>
          <a:custGeom>
            <a:avLst/>
            <a:gdLst/>
            <a:ahLst/>
            <a:cxnLst/>
            <a:rect r="r" b="b" t="t" l="l"/>
            <a:pathLst>
              <a:path h="3671334" w="3597907">
                <a:moveTo>
                  <a:pt x="0" y="0"/>
                </a:moveTo>
                <a:lnTo>
                  <a:pt x="3597907" y="0"/>
                </a:lnTo>
                <a:lnTo>
                  <a:pt x="3597907" y="3671333"/>
                </a:lnTo>
                <a:lnTo>
                  <a:pt x="0" y="3671333"/>
                </a:lnTo>
                <a:lnTo>
                  <a:pt x="0" y="0"/>
                </a:lnTo>
                <a:close/>
              </a:path>
            </a:pathLst>
          </a:custGeom>
          <a:blipFill>
            <a:blip r:embed="rId9"/>
            <a:stretch>
              <a:fillRect l="0" t="0" r="0" b="0"/>
            </a:stretch>
          </a:blipFill>
        </p:spPr>
      </p:sp>
      <p:sp>
        <p:nvSpPr>
          <p:cNvPr name="Freeform 7" id="7"/>
          <p:cNvSpPr/>
          <p:nvPr/>
        </p:nvSpPr>
        <p:spPr>
          <a:xfrm flipH="false" flipV="false" rot="3042606">
            <a:off x="-947227" y="8169399"/>
            <a:ext cx="4602247" cy="3514966"/>
          </a:xfrm>
          <a:custGeom>
            <a:avLst/>
            <a:gdLst/>
            <a:ahLst/>
            <a:cxnLst/>
            <a:rect r="r" b="b" t="t" l="l"/>
            <a:pathLst>
              <a:path h="3514966" w="4602247">
                <a:moveTo>
                  <a:pt x="0" y="0"/>
                </a:moveTo>
                <a:lnTo>
                  <a:pt x="4602247" y="0"/>
                </a:lnTo>
                <a:lnTo>
                  <a:pt x="4602247" y="3514967"/>
                </a:lnTo>
                <a:lnTo>
                  <a:pt x="0" y="3514967"/>
                </a:lnTo>
                <a:lnTo>
                  <a:pt x="0" y="0"/>
                </a:lnTo>
                <a:close/>
              </a:path>
            </a:pathLst>
          </a:custGeom>
          <a:blipFill>
            <a:blip r:embed="rId10"/>
            <a:stretch>
              <a:fillRect l="0" t="0" r="0" b="0"/>
            </a:stretch>
          </a:blipFill>
        </p:spPr>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1</a:t>
            </a:r>
          </a:p>
        </p:txBody>
      </p:sp>
      <p:sp>
        <p:nvSpPr>
          <p:cNvPr name="TextBox 9" id="9"/>
          <p:cNvSpPr txBox="true"/>
          <p:nvPr/>
        </p:nvSpPr>
        <p:spPr>
          <a:xfrm rot="0">
            <a:off x="1904050" y="3670765"/>
            <a:ext cx="15355250" cy="2597105"/>
          </a:xfrm>
          <a:prstGeom prst="rect">
            <a:avLst/>
          </a:prstGeom>
        </p:spPr>
        <p:txBody>
          <a:bodyPr anchor="t" rtlCol="false" tIns="0" lIns="0" bIns="0" rIns="0">
            <a:spAutoFit/>
          </a:bodyPr>
          <a:lstStyle/>
          <a:p>
            <a:pPr algn="ctr">
              <a:lnSpc>
                <a:spcPts val="9999"/>
              </a:lnSpc>
            </a:pPr>
            <a:r>
              <a:rPr lang="en-US" b="true" sz="9999">
                <a:solidFill>
                  <a:srgbClr val="855ECC"/>
                </a:solidFill>
                <a:latin typeface="Big Shoulders Display Bold"/>
                <a:ea typeface="Big Shoulders Display Bold"/>
                <a:cs typeface="Big Shoulders Display Bold"/>
                <a:sym typeface="Big Shoulders Display Bold"/>
              </a:rPr>
              <a:t>EMPOWERING RECONSTRUCTION WITH AI-BASED DAMAGE ANALYSIS</a:t>
            </a:r>
          </a:p>
        </p:txBody>
      </p:sp>
      <p:sp>
        <p:nvSpPr>
          <p:cNvPr name="TextBox 10" id="10"/>
          <p:cNvSpPr txBox="true"/>
          <p:nvPr/>
        </p:nvSpPr>
        <p:spPr>
          <a:xfrm rot="0">
            <a:off x="2851537" y="415098"/>
            <a:ext cx="13137251" cy="1069932"/>
          </a:xfrm>
          <a:prstGeom prst="rect">
            <a:avLst/>
          </a:prstGeom>
        </p:spPr>
        <p:txBody>
          <a:bodyPr anchor="t" rtlCol="false" tIns="0" lIns="0" bIns="0" rIns="0">
            <a:spAutoFit/>
          </a:bodyPr>
          <a:lstStyle/>
          <a:p>
            <a:pPr algn="ctr">
              <a:lnSpc>
                <a:spcPts val="8000"/>
              </a:lnSpc>
            </a:pPr>
            <a:r>
              <a:rPr lang="en-US" b="true" sz="8000">
                <a:solidFill>
                  <a:srgbClr val="D19DE7"/>
                </a:solidFill>
                <a:latin typeface="Big Shoulders Display Bold"/>
                <a:ea typeface="Big Shoulders Display Bold"/>
                <a:cs typeface="Big Shoulders Display Bold"/>
                <a:sym typeface="Big Shoulders Display Bold"/>
              </a:rPr>
              <a:t>#HACKDISASTER</a:t>
            </a:r>
          </a:p>
        </p:txBody>
      </p:sp>
      <p:sp>
        <p:nvSpPr>
          <p:cNvPr name="TextBox 11" id="11"/>
          <p:cNvSpPr txBox="true"/>
          <p:nvPr/>
        </p:nvSpPr>
        <p:spPr>
          <a:xfrm rot="0">
            <a:off x="3152850" y="7156832"/>
            <a:ext cx="13137251" cy="1825581"/>
          </a:xfrm>
          <a:prstGeom prst="rect">
            <a:avLst/>
          </a:prstGeom>
        </p:spPr>
        <p:txBody>
          <a:bodyPr anchor="t" rtlCol="false" tIns="0" lIns="0" bIns="0" rIns="0">
            <a:spAutoFit/>
          </a:bodyPr>
          <a:lstStyle/>
          <a:p>
            <a:pPr algn="ctr">
              <a:lnSpc>
                <a:spcPts val="6999"/>
              </a:lnSpc>
            </a:pPr>
            <a:r>
              <a:rPr lang="en-US" b="true" sz="6999">
                <a:solidFill>
                  <a:srgbClr val="EFA5BA"/>
                </a:solidFill>
                <a:latin typeface="Big Shoulders Display Bold"/>
                <a:ea typeface="Big Shoulders Display Bold"/>
                <a:cs typeface="Big Shoulders Display Bold"/>
                <a:sym typeface="Big Shoulders Display Bold"/>
              </a:rPr>
              <a:t>TEAM-3</a:t>
            </a:r>
          </a:p>
          <a:p>
            <a:pPr algn="ctr">
              <a:lnSpc>
                <a:spcPts val="6999"/>
              </a:lnSpc>
            </a:pPr>
            <a:r>
              <a:rPr lang="en-US" b="true" sz="6999">
                <a:solidFill>
                  <a:srgbClr val="EFA5BA"/>
                </a:solidFill>
                <a:latin typeface="Big Shoulders Display Bold"/>
                <a:ea typeface="Big Shoulders Display Bold"/>
                <a:cs typeface="Big Shoulders Display Bold"/>
                <a:sym typeface="Big Shoulders Display Bold"/>
              </a:rPr>
              <a:t> SAFESPACE VISION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TextBox 2" id="2"/>
          <p:cNvSpPr txBox="true"/>
          <p:nvPr/>
        </p:nvSpPr>
        <p:spPr>
          <a:xfrm rot="0">
            <a:off x="9306426" y="2180511"/>
            <a:ext cx="5624947" cy="3638376"/>
          </a:xfrm>
          <a:prstGeom prst="rect">
            <a:avLst/>
          </a:prstGeom>
        </p:spPr>
        <p:txBody>
          <a:bodyPr anchor="t" rtlCol="false" tIns="0" lIns="0" bIns="0" rIns="0">
            <a:spAutoFit/>
          </a:bodyPr>
          <a:lstStyle/>
          <a:p>
            <a:pPr algn="l">
              <a:lnSpc>
                <a:spcPts val="3674"/>
              </a:lnSpc>
            </a:pPr>
            <a:r>
              <a:rPr lang="en-US" sz="2624" b="true">
                <a:solidFill>
                  <a:srgbClr val="59D9F6"/>
                </a:solidFill>
                <a:latin typeface="Montserrat Bold"/>
                <a:ea typeface="Montserrat Bold"/>
                <a:cs typeface="Montserrat Bold"/>
                <a:sym typeface="Montserrat Bold"/>
              </a:rPr>
              <a:t>Andriy Lysanets</a:t>
            </a:r>
          </a:p>
          <a:p>
            <a:pPr algn="l">
              <a:lnSpc>
                <a:spcPts val="3674"/>
              </a:lnSpc>
            </a:pPr>
            <a:r>
              <a:rPr lang="en-US" sz="2624" b="true">
                <a:solidFill>
                  <a:srgbClr val="59D9F6"/>
                </a:solidFill>
                <a:latin typeface="Montserrat Bold"/>
                <a:ea typeface="Montserrat Bold"/>
                <a:cs typeface="Montserrat Bold"/>
                <a:sym typeface="Montserrat Bold"/>
              </a:rPr>
              <a:t>Bachelor of Computer Science, 3rd year, KNU</a:t>
            </a:r>
          </a:p>
          <a:p>
            <a:pPr algn="l">
              <a:lnSpc>
                <a:spcPts val="3674"/>
              </a:lnSpc>
            </a:pPr>
          </a:p>
          <a:p>
            <a:pPr algn="l">
              <a:lnSpc>
                <a:spcPts val="3674"/>
              </a:lnSpc>
            </a:pPr>
            <a:r>
              <a:rPr lang="en-US" sz="2624" b="true">
                <a:solidFill>
                  <a:srgbClr val="59D9F6"/>
                </a:solidFill>
                <a:latin typeface="Montserrat Bold"/>
                <a:ea typeface="Montserrat Bold"/>
                <a:cs typeface="Montserrat Bold"/>
                <a:sym typeface="Montserrat Bold"/>
              </a:rPr>
              <a:t>Trained the segmentation model and annotated datasets.</a:t>
            </a:r>
          </a:p>
          <a:p>
            <a:pPr algn="l">
              <a:lnSpc>
                <a:spcPts val="3674"/>
              </a:lnSpc>
            </a:pPr>
          </a:p>
          <a:p>
            <a:pPr algn="l">
              <a:lnSpc>
                <a:spcPts val="3674"/>
              </a:lnSpc>
            </a:pPr>
          </a:p>
        </p:txBody>
      </p:sp>
      <p:sp>
        <p:nvSpPr>
          <p:cNvPr name="Freeform 3" id="3"/>
          <p:cNvSpPr/>
          <p:nvPr/>
        </p:nvSpPr>
        <p:spPr>
          <a:xfrm flipH="false" flipV="false" rot="0">
            <a:off x="13008264" y="99307"/>
            <a:ext cx="6511191" cy="11280306"/>
          </a:xfrm>
          <a:custGeom>
            <a:avLst/>
            <a:gdLst/>
            <a:ahLst/>
            <a:cxnLst/>
            <a:rect r="r" b="b" t="t" l="l"/>
            <a:pathLst>
              <a:path h="11280306" w="6511191">
                <a:moveTo>
                  <a:pt x="0" y="0"/>
                </a:moveTo>
                <a:lnTo>
                  <a:pt x="6511190" y="0"/>
                </a:lnTo>
                <a:lnTo>
                  <a:pt x="6511190" y="11280306"/>
                </a:lnTo>
                <a:lnTo>
                  <a:pt x="0" y="11280306"/>
                </a:lnTo>
                <a:lnTo>
                  <a:pt x="0" y="0"/>
                </a:lnTo>
                <a:close/>
              </a:path>
            </a:pathLst>
          </a:custGeom>
          <a:blipFill>
            <a:blip r:embed="rId2">
              <a:extLst>
                <a:ext uri="{96DAC541-7B7A-43D3-8B79-37D633B846F1}">
                  <asvg:svgBlip xmlns:asvg="http://schemas.microsoft.com/office/drawing/2016/SVG/main" r:embed="rId3"/>
                </a:ext>
              </a:extLst>
            </a:blip>
            <a:stretch>
              <a:fillRect l="-6862" t="0" r="-66382" b="0"/>
            </a:stretch>
          </a:blipFill>
        </p:spPr>
      </p:sp>
      <p:sp>
        <p:nvSpPr>
          <p:cNvPr name="Freeform 4" id="4"/>
          <p:cNvSpPr/>
          <p:nvPr/>
        </p:nvSpPr>
        <p:spPr>
          <a:xfrm flipH="false" flipV="false" rot="4238979">
            <a:off x="-345749" y="-2366999"/>
            <a:ext cx="3493701" cy="5774713"/>
          </a:xfrm>
          <a:custGeom>
            <a:avLst/>
            <a:gdLst/>
            <a:ahLst/>
            <a:cxnLst/>
            <a:rect r="r" b="b" t="t" l="l"/>
            <a:pathLst>
              <a:path h="5774713" w="3493701">
                <a:moveTo>
                  <a:pt x="0" y="0"/>
                </a:moveTo>
                <a:lnTo>
                  <a:pt x="3493702" y="0"/>
                </a:lnTo>
                <a:lnTo>
                  <a:pt x="3493702" y="5774713"/>
                </a:lnTo>
                <a:lnTo>
                  <a:pt x="0" y="5774713"/>
                </a:lnTo>
                <a:lnTo>
                  <a:pt x="0" y="0"/>
                </a:lnTo>
                <a:close/>
              </a:path>
            </a:pathLst>
          </a:custGeom>
          <a:blipFill>
            <a:blip r:embed="rId4"/>
            <a:stretch>
              <a:fillRect l="0" t="0" r="0" b="0"/>
            </a:stretch>
          </a:blipFill>
        </p:spPr>
      </p:sp>
      <p:sp>
        <p:nvSpPr>
          <p:cNvPr name="Freeform 5" id="5"/>
          <p:cNvSpPr/>
          <p:nvPr/>
        </p:nvSpPr>
        <p:spPr>
          <a:xfrm flipH="false" flipV="false" rot="4238979">
            <a:off x="17484049" y="3038693"/>
            <a:ext cx="3493701" cy="5774713"/>
          </a:xfrm>
          <a:custGeom>
            <a:avLst/>
            <a:gdLst/>
            <a:ahLst/>
            <a:cxnLst/>
            <a:rect r="r" b="b" t="t" l="l"/>
            <a:pathLst>
              <a:path h="5774713" w="3493701">
                <a:moveTo>
                  <a:pt x="0" y="0"/>
                </a:moveTo>
                <a:lnTo>
                  <a:pt x="3493701" y="0"/>
                </a:lnTo>
                <a:lnTo>
                  <a:pt x="3493701" y="5774713"/>
                </a:lnTo>
                <a:lnTo>
                  <a:pt x="0" y="5774713"/>
                </a:lnTo>
                <a:lnTo>
                  <a:pt x="0" y="0"/>
                </a:lnTo>
                <a:close/>
              </a:path>
            </a:pathLst>
          </a:custGeom>
          <a:blipFill>
            <a:blip r:embed="rId4"/>
            <a:stretch>
              <a:fillRect l="0" t="0" r="0" b="0"/>
            </a:stretch>
          </a:blipFill>
        </p:spPr>
      </p:sp>
      <p:sp>
        <p:nvSpPr>
          <p:cNvPr name="TextBox 6" id="6"/>
          <p:cNvSpPr txBox="true"/>
          <p:nvPr/>
        </p:nvSpPr>
        <p:spPr>
          <a:xfrm rot="0">
            <a:off x="2483690" y="2409100"/>
            <a:ext cx="6223134" cy="3181198"/>
          </a:xfrm>
          <a:prstGeom prst="rect">
            <a:avLst/>
          </a:prstGeom>
        </p:spPr>
        <p:txBody>
          <a:bodyPr anchor="t" rtlCol="false" tIns="0" lIns="0" bIns="0" rIns="0">
            <a:spAutoFit/>
          </a:bodyPr>
          <a:lstStyle/>
          <a:p>
            <a:pPr algn="l">
              <a:lnSpc>
                <a:spcPts val="3674"/>
              </a:lnSpc>
            </a:pPr>
            <a:r>
              <a:rPr lang="en-US" sz="2624" b="true">
                <a:solidFill>
                  <a:srgbClr val="FFDE59"/>
                </a:solidFill>
                <a:latin typeface="Montserrat Bold"/>
                <a:ea typeface="Montserrat Bold"/>
                <a:cs typeface="Montserrat Bold"/>
                <a:sym typeface="Montserrat Bold"/>
              </a:rPr>
              <a:t>Krishna Saketh Kamadana</a:t>
            </a:r>
          </a:p>
          <a:p>
            <a:pPr algn="l">
              <a:lnSpc>
                <a:spcPts val="3674"/>
              </a:lnSpc>
            </a:pPr>
            <a:r>
              <a:rPr lang="en-US" sz="2624" b="true">
                <a:solidFill>
                  <a:srgbClr val="FFDE59"/>
                </a:solidFill>
                <a:latin typeface="Montserrat Bold"/>
                <a:ea typeface="Montserrat Bold"/>
                <a:cs typeface="Montserrat Bold"/>
                <a:sym typeface="Montserrat Bold"/>
              </a:rPr>
              <a:t>Masters in Computer Science,</a:t>
            </a:r>
          </a:p>
          <a:p>
            <a:pPr algn="l">
              <a:lnSpc>
                <a:spcPts val="3674"/>
              </a:lnSpc>
            </a:pPr>
            <a:r>
              <a:rPr lang="en-US" sz="2624" b="true">
                <a:solidFill>
                  <a:srgbClr val="FFDE59"/>
                </a:solidFill>
                <a:latin typeface="Montserrat Bold"/>
                <a:ea typeface="Montserrat Bold"/>
                <a:cs typeface="Montserrat Bold"/>
                <a:sym typeface="Montserrat Bold"/>
              </a:rPr>
              <a:t>2nd year, FSU</a:t>
            </a:r>
          </a:p>
          <a:p>
            <a:pPr algn="l">
              <a:lnSpc>
                <a:spcPts val="3674"/>
              </a:lnSpc>
            </a:pPr>
          </a:p>
          <a:p>
            <a:pPr algn="l">
              <a:lnSpc>
                <a:spcPts val="3674"/>
              </a:lnSpc>
            </a:pPr>
            <a:r>
              <a:rPr lang="en-US" sz="2624" b="true">
                <a:solidFill>
                  <a:srgbClr val="FFDE59"/>
                </a:solidFill>
                <a:latin typeface="Montserrat Bold"/>
                <a:ea typeface="Montserrat Bold"/>
                <a:cs typeface="Montserrat Bold"/>
                <a:sym typeface="Montserrat Bold"/>
              </a:rPr>
              <a:t>Trained the damage detection model and a</a:t>
            </a:r>
            <a:r>
              <a:rPr lang="en-US" sz="2624" b="true">
                <a:solidFill>
                  <a:srgbClr val="FFDE59"/>
                </a:solidFill>
                <a:latin typeface="Montserrat Bold"/>
                <a:ea typeface="Montserrat Bold"/>
                <a:cs typeface="Montserrat Bold"/>
                <a:sym typeface="Montserrat Bold"/>
              </a:rPr>
              <a:t>nalyzed datasets.</a:t>
            </a:r>
          </a:p>
          <a:p>
            <a:pPr algn="l">
              <a:lnSpc>
                <a:spcPts val="3674"/>
              </a:lnSpc>
            </a:pPr>
          </a:p>
        </p:txBody>
      </p:sp>
      <p:sp>
        <p:nvSpPr>
          <p:cNvPr name="TextBox 7" id="7"/>
          <p:cNvSpPr txBox="true"/>
          <p:nvPr/>
        </p:nvSpPr>
        <p:spPr>
          <a:xfrm rot="0">
            <a:off x="2483690" y="6421896"/>
            <a:ext cx="5913233" cy="3181198"/>
          </a:xfrm>
          <a:prstGeom prst="rect">
            <a:avLst/>
          </a:prstGeom>
        </p:spPr>
        <p:txBody>
          <a:bodyPr anchor="t" rtlCol="false" tIns="0" lIns="0" bIns="0" rIns="0">
            <a:spAutoFit/>
          </a:bodyPr>
          <a:lstStyle/>
          <a:p>
            <a:pPr algn="l">
              <a:lnSpc>
                <a:spcPts val="3674"/>
              </a:lnSpc>
            </a:pPr>
            <a:r>
              <a:rPr lang="en-US" sz="2624" b="true">
                <a:solidFill>
                  <a:srgbClr val="00BF63"/>
                </a:solidFill>
                <a:latin typeface="Montserrat Bold"/>
                <a:ea typeface="Montserrat Bold"/>
                <a:cs typeface="Montserrat Bold"/>
                <a:sym typeface="Montserrat Bold"/>
              </a:rPr>
              <a:t>Agnes Aliviza</a:t>
            </a:r>
          </a:p>
          <a:p>
            <a:pPr algn="l">
              <a:lnSpc>
                <a:spcPts val="3674"/>
              </a:lnSpc>
            </a:pPr>
            <a:r>
              <a:rPr lang="en-US" sz="2624" b="true">
                <a:solidFill>
                  <a:srgbClr val="00BF63"/>
                </a:solidFill>
                <a:latin typeface="Montserrat Bold"/>
                <a:ea typeface="Montserrat Bold"/>
                <a:cs typeface="Montserrat Bold"/>
                <a:sym typeface="Montserrat Bold"/>
              </a:rPr>
              <a:t>Masters in System Engineering,</a:t>
            </a:r>
          </a:p>
          <a:p>
            <a:pPr algn="l">
              <a:lnSpc>
                <a:spcPts val="3674"/>
              </a:lnSpc>
            </a:pPr>
            <a:r>
              <a:rPr lang="en-US" sz="2624" b="true">
                <a:solidFill>
                  <a:srgbClr val="00BF63"/>
                </a:solidFill>
                <a:latin typeface="Montserrat Bold"/>
                <a:ea typeface="Montserrat Bold"/>
                <a:cs typeface="Montserrat Bold"/>
                <a:sym typeface="Montserrat Bold"/>
              </a:rPr>
              <a:t>1st year, FSU - Panama</a:t>
            </a:r>
          </a:p>
          <a:p>
            <a:pPr algn="l">
              <a:lnSpc>
                <a:spcPts val="3674"/>
              </a:lnSpc>
            </a:pPr>
          </a:p>
          <a:p>
            <a:pPr algn="l">
              <a:lnSpc>
                <a:spcPts val="3674"/>
              </a:lnSpc>
            </a:pPr>
            <a:r>
              <a:rPr lang="en-US" sz="2624" b="true">
                <a:solidFill>
                  <a:srgbClr val="00BF63"/>
                </a:solidFill>
                <a:latin typeface="Montserrat Bold"/>
                <a:ea typeface="Montserrat Bold"/>
                <a:cs typeface="Montserrat Bold"/>
                <a:sym typeface="Montserrat Bold"/>
              </a:rPr>
              <a:t>Gathered  system requirements and cost estimation factors.</a:t>
            </a:r>
          </a:p>
          <a:p>
            <a:pPr algn="l">
              <a:lnSpc>
                <a:spcPts val="3674"/>
              </a:lnSpc>
            </a:pPr>
          </a:p>
        </p:txBody>
      </p:sp>
      <p:sp>
        <p:nvSpPr>
          <p:cNvPr name="TextBox 8" id="8"/>
          <p:cNvSpPr txBox="true"/>
          <p:nvPr/>
        </p:nvSpPr>
        <p:spPr>
          <a:xfrm rot="0">
            <a:off x="9983203" y="6378749"/>
            <a:ext cx="4948171" cy="3181198"/>
          </a:xfrm>
          <a:prstGeom prst="rect">
            <a:avLst/>
          </a:prstGeom>
        </p:spPr>
        <p:txBody>
          <a:bodyPr anchor="t" rtlCol="false" tIns="0" lIns="0" bIns="0" rIns="0">
            <a:spAutoFit/>
          </a:bodyPr>
          <a:lstStyle/>
          <a:p>
            <a:pPr algn="l">
              <a:lnSpc>
                <a:spcPts val="3674"/>
              </a:lnSpc>
            </a:pPr>
            <a:r>
              <a:rPr lang="en-US" sz="2624" b="true">
                <a:solidFill>
                  <a:srgbClr val="C1FF72"/>
                </a:solidFill>
                <a:latin typeface="Montserrat Bold"/>
                <a:ea typeface="Montserrat Bold"/>
                <a:cs typeface="Montserrat Bold"/>
                <a:sym typeface="Montserrat Bold"/>
              </a:rPr>
              <a:t>Andrii Shpilkin</a:t>
            </a:r>
          </a:p>
          <a:p>
            <a:pPr algn="l">
              <a:lnSpc>
                <a:spcPts val="3674"/>
              </a:lnSpc>
            </a:pPr>
            <a:r>
              <a:rPr lang="en-US" sz="2624" b="true">
                <a:solidFill>
                  <a:srgbClr val="C1FF72"/>
                </a:solidFill>
                <a:latin typeface="Montserrat Bold"/>
                <a:ea typeface="Montserrat Bold"/>
                <a:cs typeface="Montserrat Bold"/>
                <a:sym typeface="Montserrat Bold"/>
              </a:rPr>
              <a:t>Masters in Cybersecurity,</a:t>
            </a:r>
          </a:p>
          <a:p>
            <a:pPr algn="l">
              <a:lnSpc>
                <a:spcPts val="3674"/>
              </a:lnSpc>
            </a:pPr>
            <a:r>
              <a:rPr lang="en-US" sz="2624" b="true">
                <a:solidFill>
                  <a:srgbClr val="C1FF72"/>
                </a:solidFill>
                <a:latin typeface="Montserrat Bold"/>
                <a:ea typeface="Montserrat Bold"/>
                <a:cs typeface="Montserrat Bold"/>
                <a:sym typeface="Montserrat Bold"/>
              </a:rPr>
              <a:t>1st year, KNU</a:t>
            </a:r>
          </a:p>
          <a:p>
            <a:pPr algn="l">
              <a:lnSpc>
                <a:spcPts val="3674"/>
              </a:lnSpc>
            </a:pPr>
          </a:p>
          <a:p>
            <a:pPr algn="l">
              <a:lnSpc>
                <a:spcPts val="3674"/>
              </a:lnSpc>
            </a:pPr>
            <a:r>
              <a:rPr lang="en-US" sz="2624" b="true">
                <a:solidFill>
                  <a:srgbClr val="C1FF72"/>
                </a:solidFill>
                <a:latin typeface="Montserrat Bold"/>
                <a:ea typeface="Montserrat Bold"/>
                <a:cs typeface="Montserrat Bold"/>
                <a:sym typeface="Montserrat Bold"/>
              </a:rPr>
              <a:t>Created the ChatGPT prompts.</a:t>
            </a:r>
          </a:p>
          <a:p>
            <a:pPr algn="l">
              <a:lnSpc>
                <a:spcPts val="3674"/>
              </a:lnSpc>
            </a:pPr>
          </a:p>
        </p:txBody>
      </p:sp>
      <p:grpSp>
        <p:nvGrpSpPr>
          <p:cNvPr name="Group 9" id="9"/>
          <p:cNvGrpSpPr/>
          <p:nvPr/>
        </p:nvGrpSpPr>
        <p:grpSpPr>
          <a:xfrm rot="0">
            <a:off x="1636349" y="1913254"/>
            <a:ext cx="6402046" cy="3677044"/>
            <a:chOff x="0" y="0"/>
            <a:chExt cx="2335484" cy="1341396"/>
          </a:xfrm>
        </p:grpSpPr>
        <p:sp>
          <p:nvSpPr>
            <p:cNvPr name="Freeform 10" id="10"/>
            <p:cNvSpPr/>
            <p:nvPr/>
          </p:nvSpPr>
          <p:spPr>
            <a:xfrm flipH="false" flipV="false" rot="0">
              <a:off x="0" y="0"/>
              <a:ext cx="2335484" cy="1341396"/>
            </a:xfrm>
            <a:custGeom>
              <a:avLst/>
              <a:gdLst/>
              <a:ahLst/>
              <a:cxnLst/>
              <a:rect r="r" b="b" t="t" l="l"/>
              <a:pathLst>
                <a:path h="1341396" w="2335484">
                  <a:moveTo>
                    <a:pt x="2211024" y="1341396"/>
                  </a:moveTo>
                  <a:lnTo>
                    <a:pt x="124460" y="1341396"/>
                  </a:lnTo>
                  <a:cubicBezTo>
                    <a:pt x="55880" y="1341396"/>
                    <a:pt x="0" y="1285516"/>
                    <a:pt x="0" y="1216936"/>
                  </a:cubicBezTo>
                  <a:lnTo>
                    <a:pt x="0" y="124460"/>
                  </a:lnTo>
                  <a:cubicBezTo>
                    <a:pt x="0" y="55880"/>
                    <a:pt x="55880" y="0"/>
                    <a:pt x="124460" y="0"/>
                  </a:cubicBezTo>
                  <a:lnTo>
                    <a:pt x="2211024" y="0"/>
                  </a:lnTo>
                  <a:cubicBezTo>
                    <a:pt x="2279604" y="0"/>
                    <a:pt x="2335484" y="55880"/>
                    <a:pt x="2335484" y="124460"/>
                  </a:cubicBezTo>
                  <a:lnTo>
                    <a:pt x="2335484" y="1216936"/>
                  </a:lnTo>
                  <a:cubicBezTo>
                    <a:pt x="2335484" y="1285516"/>
                    <a:pt x="2279604" y="1341396"/>
                    <a:pt x="2211024" y="1341396"/>
                  </a:cubicBezTo>
                  <a:close/>
                </a:path>
              </a:pathLst>
            </a:custGeom>
            <a:solidFill>
              <a:srgbClr val="59D9F6">
                <a:alpha val="30980"/>
              </a:srgbClr>
            </a:solidFill>
          </p:spPr>
        </p:sp>
      </p:grpSp>
      <p:grpSp>
        <p:nvGrpSpPr>
          <p:cNvPr name="Group 11" id="11"/>
          <p:cNvGrpSpPr/>
          <p:nvPr/>
        </p:nvGrpSpPr>
        <p:grpSpPr>
          <a:xfrm rot="0">
            <a:off x="8917877" y="1771473"/>
            <a:ext cx="6402046" cy="3677044"/>
            <a:chOff x="0" y="0"/>
            <a:chExt cx="2335484" cy="1341396"/>
          </a:xfrm>
        </p:grpSpPr>
        <p:sp>
          <p:nvSpPr>
            <p:cNvPr name="Freeform 12" id="12"/>
            <p:cNvSpPr/>
            <p:nvPr/>
          </p:nvSpPr>
          <p:spPr>
            <a:xfrm flipH="false" flipV="false" rot="0">
              <a:off x="0" y="0"/>
              <a:ext cx="2335484" cy="1341396"/>
            </a:xfrm>
            <a:custGeom>
              <a:avLst/>
              <a:gdLst/>
              <a:ahLst/>
              <a:cxnLst/>
              <a:rect r="r" b="b" t="t" l="l"/>
              <a:pathLst>
                <a:path h="1341396" w="2335484">
                  <a:moveTo>
                    <a:pt x="2211024" y="1341396"/>
                  </a:moveTo>
                  <a:lnTo>
                    <a:pt x="124460" y="1341396"/>
                  </a:lnTo>
                  <a:cubicBezTo>
                    <a:pt x="55880" y="1341396"/>
                    <a:pt x="0" y="1285516"/>
                    <a:pt x="0" y="1216936"/>
                  </a:cubicBezTo>
                  <a:lnTo>
                    <a:pt x="0" y="124460"/>
                  </a:lnTo>
                  <a:cubicBezTo>
                    <a:pt x="0" y="55880"/>
                    <a:pt x="55880" y="0"/>
                    <a:pt x="124460" y="0"/>
                  </a:cubicBezTo>
                  <a:lnTo>
                    <a:pt x="2211024" y="0"/>
                  </a:lnTo>
                  <a:cubicBezTo>
                    <a:pt x="2279604" y="0"/>
                    <a:pt x="2335484" y="55880"/>
                    <a:pt x="2335484" y="124460"/>
                  </a:cubicBezTo>
                  <a:lnTo>
                    <a:pt x="2335484" y="1216936"/>
                  </a:lnTo>
                  <a:cubicBezTo>
                    <a:pt x="2335484" y="1285516"/>
                    <a:pt x="2279604" y="1341396"/>
                    <a:pt x="2211024" y="1341396"/>
                  </a:cubicBezTo>
                  <a:close/>
                </a:path>
              </a:pathLst>
            </a:custGeom>
            <a:solidFill>
              <a:srgbClr val="59D9F6">
                <a:alpha val="30980"/>
              </a:srgbClr>
            </a:solidFill>
          </p:spPr>
        </p:sp>
      </p:grpSp>
      <p:grpSp>
        <p:nvGrpSpPr>
          <p:cNvPr name="Group 13" id="13"/>
          <p:cNvGrpSpPr/>
          <p:nvPr/>
        </p:nvGrpSpPr>
        <p:grpSpPr>
          <a:xfrm rot="0">
            <a:off x="9306426" y="5882903"/>
            <a:ext cx="6402046" cy="3677044"/>
            <a:chOff x="0" y="0"/>
            <a:chExt cx="2335484" cy="1341396"/>
          </a:xfrm>
        </p:grpSpPr>
        <p:sp>
          <p:nvSpPr>
            <p:cNvPr name="Freeform 14" id="14"/>
            <p:cNvSpPr/>
            <p:nvPr/>
          </p:nvSpPr>
          <p:spPr>
            <a:xfrm flipH="false" flipV="false" rot="0">
              <a:off x="0" y="0"/>
              <a:ext cx="2335484" cy="1341396"/>
            </a:xfrm>
            <a:custGeom>
              <a:avLst/>
              <a:gdLst/>
              <a:ahLst/>
              <a:cxnLst/>
              <a:rect r="r" b="b" t="t" l="l"/>
              <a:pathLst>
                <a:path h="1341396" w="2335484">
                  <a:moveTo>
                    <a:pt x="2211024" y="1341396"/>
                  </a:moveTo>
                  <a:lnTo>
                    <a:pt x="124460" y="1341396"/>
                  </a:lnTo>
                  <a:cubicBezTo>
                    <a:pt x="55880" y="1341396"/>
                    <a:pt x="0" y="1285516"/>
                    <a:pt x="0" y="1216936"/>
                  </a:cubicBezTo>
                  <a:lnTo>
                    <a:pt x="0" y="124460"/>
                  </a:lnTo>
                  <a:cubicBezTo>
                    <a:pt x="0" y="55880"/>
                    <a:pt x="55880" y="0"/>
                    <a:pt x="124460" y="0"/>
                  </a:cubicBezTo>
                  <a:lnTo>
                    <a:pt x="2211024" y="0"/>
                  </a:lnTo>
                  <a:cubicBezTo>
                    <a:pt x="2279604" y="0"/>
                    <a:pt x="2335484" y="55880"/>
                    <a:pt x="2335484" y="124460"/>
                  </a:cubicBezTo>
                  <a:lnTo>
                    <a:pt x="2335484" y="1216936"/>
                  </a:lnTo>
                  <a:cubicBezTo>
                    <a:pt x="2335484" y="1285516"/>
                    <a:pt x="2279604" y="1341396"/>
                    <a:pt x="2211024" y="1341396"/>
                  </a:cubicBezTo>
                  <a:close/>
                </a:path>
              </a:pathLst>
            </a:custGeom>
            <a:solidFill>
              <a:srgbClr val="59D9F6">
                <a:alpha val="30980"/>
              </a:srgbClr>
            </a:solidFill>
          </p:spPr>
        </p:sp>
      </p:grpSp>
      <p:grpSp>
        <p:nvGrpSpPr>
          <p:cNvPr name="Group 15" id="15"/>
          <p:cNvGrpSpPr/>
          <p:nvPr/>
        </p:nvGrpSpPr>
        <p:grpSpPr>
          <a:xfrm rot="0">
            <a:off x="1994877" y="5926049"/>
            <a:ext cx="6402046" cy="3677044"/>
            <a:chOff x="0" y="0"/>
            <a:chExt cx="2335484" cy="1341396"/>
          </a:xfrm>
        </p:grpSpPr>
        <p:sp>
          <p:nvSpPr>
            <p:cNvPr name="Freeform 16" id="16"/>
            <p:cNvSpPr/>
            <p:nvPr/>
          </p:nvSpPr>
          <p:spPr>
            <a:xfrm flipH="false" flipV="false" rot="0">
              <a:off x="0" y="0"/>
              <a:ext cx="2335484" cy="1341396"/>
            </a:xfrm>
            <a:custGeom>
              <a:avLst/>
              <a:gdLst/>
              <a:ahLst/>
              <a:cxnLst/>
              <a:rect r="r" b="b" t="t" l="l"/>
              <a:pathLst>
                <a:path h="1341396" w="2335484">
                  <a:moveTo>
                    <a:pt x="2211024" y="1341396"/>
                  </a:moveTo>
                  <a:lnTo>
                    <a:pt x="124460" y="1341396"/>
                  </a:lnTo>
                  <a:cubicBezTo>
                    <a:pt x="55880" y="1341396"/>
                    <a:pt x="0" y="1285516"/>
                    <a:pt x="0" y="1216936"/>
                  </a:cubicBezTo>
                  <a:lnTo>
                    <a:pt x="0" y="124460"/>
                  </a:lnTo>
                  <a:cubicBezTo>
                    <a:pt x="0" y="55880"/>
                    <a:pt x="55880" y="0"/>
                    <a:pt x="124460" y="0"/>
                  </a:cubicBezTo>
                  <a:lnTo>
                    <a:pt x="2211024" y="0"/>
                  </a:lnTo>
                  <a:cubicBezTo>
                    <a:pt x="2279604" y="0"/>
                    <a:pt x="2335484" y="55880"/>
                    <a:pt x="2335484" y="124460"/>
                  </a:cubicBezTo>
                  <a:lnTo>
                    <a:pt x="2335484" y="1216936"/>
                  </a:lnTo>
                  <a:cubicBezTo>
                    <a:pt x="2335484" y="1285516"/>
                    <a:pt x="2279604" y="1341396"/>
                    <a:pt x="2211024" y="1341396"/>
                  </a:cubicBezTo>
                  <a:close/>
                </a:path>
              </a:pathLst>
            </a:custGeom>
            <a:solidFill>
              <a:srgbClr val="59D9F6">
                <a:alpha val="30980"/>
              </a:srgbClr>
            </a:solidFill>
          </p:spPr>
        </p:sp>
      </p:grpSp>
      <p:sp>
        <p:nvSpPr>
          <p:cNvPr name="Freeform 17" id="17"/>
          <p:cNvSpPr/>
          <p:nvPr/>
        </p:nvSpPr>
        <p:spPr>
          <a:xfrm flipH="false" flipV="false" rot="0">
            <a:off x="15404654" y="-50480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2057400" y="6426374"/>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9" id="1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2</a:t>
            </a:r>
          </a:p>
        </p:txBody>
      </p:sp>
      <p:sp>
        <p:nvSpPr>
          <p:cNvPr name="TextBox 20" id="20"/>
          <p:cNvSpPr txBox="true"/>
          <p:nvPr/>
        </p:nvSpPr>
        <p:spPr>
          <a:xfrm rot="0">
            <a:off x="2349252" y="406266"/>
            <a:ext cx="13137251" cy="1069932"/>
          </a:xfrm>
          <a:prstGeom prst="rect">
            <a:avLst/>
          </a:prstGeom>
        </p:spPr>
        <p:txBody>
          <a:bodyPr anchor="t" rtlCol="false" tIns="0" lIns="0" bIns="0" rIns="0">
            <a:spAutoFit/>
          </a:bodyPr>
          <a:lstStyle/>
          <a:p>
            <a:pPr algn="ctr">
              <a:lnSpc>
                <a:spcPts val="8000"/>
              </a:lnSpc>
            </a:pPr>
            <a:r>
              <a:rPr lang="en-US" b="true" sz="8000">
                <a:solidFill>
                  <a:srgbClr val="D19DE7"/>
                </a:solidFill>
                <a:latin typeface="Big Shoulders Display Bold"/>
                <a:ea typeface="Big Shoulders Display Bold"/>
                <a:cs typeface="Big Shoulders Display Bold"/>
                <a:sym typeface="Big Shoulders Display Bold"/>
              </a:rPr>
              <a:t>TEAM DETAILS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823539" y="6359184"/>
            <a:ext cx="8086060" cy="8086060"/>
          </a:xfrm>
          <a:custGeom>
            <a:avLst/>
            <a:gdLst/>
            <a:ahLst/>
            <a:cxnLst/>
            <a:rect r="r" b="b" t="t" l="l"/>
            <a:pathLst>
              <a:path h="8086060" w="8086060">
                <a:moveTo>
                  <a:pt x="0" y="0"/>
                </a:moveTo>
                <a:lnTo>
                  <a:pt x="8086060" y="0"/>
                </a:lnTo>
                <a:lnTo>
                  <a:pt x="8086060" y="8086061"/>
                </a:lnTo>
                <a:lnTo>
                  <a:pt x="0" y="80860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1928816" y="2474477"/>
            <a:ext cx="12718369" cy="9388469"/>
          </a:xfrm>
          <a:custGeom>
            <a:avLst/>
            <a:gdLst/>
            <a:ahLst/>
            <a:cxnLst/>
            <a:rect r="r" b="b" t="t" l="l"/>
            <a:pathLst>
              <a:path h="9388469" w="12718369">
                <a:moveTo>
                  <a:pt x="0" y="0"/>
                </a:moveTo>
                <a:lnTo>
                  <a:pt x="12718368" y="0"/>
                </a:lnTo>
                <a:lnTo>
                  <a:pt x="12718368" y="9388469"/>
                </a:lnTo>
                <a:lnTo>
                  <a:pt x="0" y="93884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0" y="7947884"/>
            <a:ext cx="18071432" cy="2620832"/>
          </a:xfrm>
          <a:custGeom>
            <a:avLst/>
            <a:gdLst/>
            <a:ahLst/>
            <a:cxnLst/>
            <a:rect r="r" b="b" t="t" l="l"/>
            <a:pathLst>
              <a:path h="2620832" w="18071432">
                <a:moveTo>
                  <a:pt x="0" y="0"/>
                </a:moveTo>
                <a:lnTo>
                  <a:pt x="18071432" y="0"/>
                </a:lnTo>
                <a:lnTo>
                  <a:pt x="18071432" y="2620832"/>
                </a:lnTo>
                <a:lnTo>
                  <a:pt x="0" y="2620832"/>
                </a:lnTo>
                <a:lnTo>
                  <a:pt x="0" y="0"/>
                </a:lnTo>
                <a:close/>
              </a:path>
            </a:pathLst>
          </a:custGeom>
          <a:blipFill>
            <a:blip r:embed="rId6"/>
            <a:stretch>
              <a:fillRect l="0" t="-44379" r="0" b="-44379"/>
            </a:stretch>
          </a:blipFill>
        </p:spPr>
      </p:sp>
      <p:sp>
        <p:nvSpPr>
          <p:cNvPr name="TextBox 5" id="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3</a:t>
            </a:r>
          </a:p>
        </p:txBody>
      </p:sp>
      <p:sp>
        <p:nvSpPr>
          <p:cNvPr name="TextBox 6" id="6"/>
          <p:cNvSpPr txBox="true"/>
          <p:nvPr/>
        </p:nvSpPr>
        <p:spPr>
          <a:xfrm rot="0">
            <a:off x="4982766" y="352347"/>
            <a:ext cx="8322469" cy="669969"/>
          </a:xfrm>
          <a:prstGeom prst="rect">
            <a:avLst/>
          </a:prstGeom>
        </p:spPr>
        <p:txBody>
          <a:bodyPr anchor="t" rtlCol="false" tIns="0" lIns="0" bIns="0" rIns="0">
            <a:spAutoFit/>
          </a:bodyPr>
          <a:lstStyle/>
          <a:p>
            <a:pPr algn="ctr">
              <a:lnSpc>
                <a:spcPts val="5599"/>
              </a:lnSpc>
              <a:spcBef>
                <a:spcPct val="0"/>
              </a:spcBef>
            </a:pPr>
            <a:r>
              <a:rPr lang="en-US" b="true" sz="3999" u="sng">
                <a:solidFill>
                  <a:srgbClr val="FFFFFF"/>
                </a:solidFill>
                <a:latin typeface="Montserrat Bold"/>
                <a:ea typeface="Montserrat Bold"/>
                <a:cs typeface="Montserrat Bold"/>
                <a:sym typeface="Montserrat Bold"/>
              </a:rPr>
              <a:t>Problem Statement for Model-1</a:t>
            </a:r>
          </a:p>
        </p:txBody>
      </p:sp>
      <p:sp>
        <p:nvSpPr>
          <p:cNvPr name="TextBox 7" id="7"/>
          <p:cNvSpPr txBox="true"/>
          <p:nvPr/>
        </p:nvSpPr>
        <p:spPr>
          <a:xfrm rot="0">
            <a:off x="440653" y="1644430"/>
            <a:ext cx="17406695" cy="7416800"/>
          </a:xfrm>
          <a:prstGeom prst="rect">
            <a:avLst/>
          </a:prstGeom>
        </p:spPr>
        <p:txBody>
          <a:bodyPr anchor="t" rtlCol="false" tIns="0" lIns="0" bIns="0" rIns="0">
            <a:spAutoFit/>
          </a:bodyPr>
          <a:lstStyle/>
          <a:p>
            <a:pPr algn="l">
              <a:lnSpc>
                <a:spcPts val="4900"/>
              </a:lnSpc>
            </a:pPr>
            <a:r>
              <a:rPr lang="en-US" sz="3500" b="true">
                <a:solidFill>
                  <a:srgbClr val="6AEDF2"/>
                </a:solidFill>
                <a:latin typeface="Montserrat Bold"/>
                <a:ea typeface="Montserrat Bold"/>
                <a:cs typeface="Montserrat Bold"/>
                <a:sym typeface="Montserrat Bold"/>
              </a:rPr>
              <a:t>“Post-war situations often leave critical infrastructure damaged, with buildings and public properties requiring immediate repair. Traditional methods of assessing damage are slow and inefficient, often causing delays in restoration and safety hazards for citizens.”</a:t>
            </a:r>
          </a:p>
          <a:p>
            <a:pPr algn="l">
              <a:lnSpc>
                <a:spcPts val="4900"/>
              </a:lnSpc>
            </a:pPr>
          </a:p>
          <a:p>
            <a:pPr algn="l">
              <a:lnSpc>
                <a:spcPts val="4900"/>
              </a:lnSpc>
            </a:pPr>
          </a:p>
          <a:p>
            <a:pPr algn="l">
              <a:lnSpc>
                <a:spcPts val="4900"/>
              </a:lnSpc>
            </a:pPr>
          </a:p>
          <a:p>
            <a:pPr algn="l">
              <a:lnSpc>
                <a:spcPts val="4900"/>
              </a:lnSpc>
            </a:pPr>
          </a:p>
          <a:p>
            <a:pPr algn="l">
              <a:lnSpc>
                <a:spcPts val="4900"/>
              </a:lnSpc>
            </a:pPr>
          </a:p>
          <a:p>
            <a:pPr algn="l">
              <a:lnSpc>
                <a:spcPts val="4900"/>
              </a:lnSpc>
            </a:pPr>
          </a:p>
          <a:p>
            <a:pPr algn="l">
              <a:lnSpc>
                <a:spcPts val="4900"/>
              </a:lnSpc>
            </a:pPr>
          </a:p>
          <a:p>
            <a:pPr algn="l">
              <a:lnSpc>
                <a:spcPts val="4900"/>
              </a:lnSpc>
              <a:spcBef>
                <a:spcPct val="0"/>
              </a:spcBef>
            </a:pPr>
          </a:p>
        </p:txBody>
      </p:sp>
      <p:sp>
        <p:nvSpPr>
          <p:cNvPr name="TextBox 8" id="8"/>
          <p:cNvSpPr txBox="true"/>
          <p:nvPr/>
        </p:nvSpPr>
        <p:spPr>
          <a:xfrm rot="0">
            <a:off x="440653" y="4761497"/>
            <a:ext cx="18287354" cy="2647729"/>
          </a:xfrm>
          <a:prstGeom prst="rect">
            <a:avLst/>
          </a:prstGeom>
        </p:spPr>
        <p:txBody>
          <a:bodyPr anchor="t" rtlCol="false" tIns="0" lIns="0" bIns="0" rIns="0">
            <a:spAutoFit/>
          </a:bodyPr>
          <a:lstStyle/>
          <a:p>
            <a:pPr algn="l">
              <a:lnSpc>
                <a:spcPts val="4200"/>
              </a:lnSpc>
            </a:pPr>
            <a:r>
              <a:rPr lang="en-US" b="true" sz="3000">
                <a:solidFill>
                  <a:srgbClr val="FFFFFF"/>
                </a:solidFill>
                <a:latin typeface="Montserrat Bold"/>
                <a:ea typeface="Montserrat Bold"/>
                <a:cs typeface="Montserrat Bold"/>
                <a:sym typeface="Montserrat Bold"/>
              </a:rPr>
              <a:t>Specific Needs:</a:t>
            </a:r>
          </a:p>
          <a:p>
            <a:pPr algn="l" marL="647700" indent="-323850" lvl="1">
              <a:lnSpc>
                <a:spcPts val="4200"/>
              </a:lnSpc>
              <a:buFont typeface="Arial"/>
              <a:buChar char="•"/>
            </a:pPr>
            <a:r>
              <a:rPr lang="en-US" b="true" sz="3000">
                <a:solidFill>
                  <a:srgbClr val="FFFFFF"/>
                </a:solidFill>
                <a:latin typeface="Montserrat Bold"/>
                <a:ea typeface="Montserrat Bold"/>
                <a:cs typeface="Montserrat Bold"/>
                <a:sym typeface="Montserrat Bold"/>
              </a:rPr>
              <a:t>Accurate damage assessment of buildings from multiple angles.</a:t>
            </a:r>
          </a:p>
          <a:p>
            <a:pPr algn="l" marL="647700" indent="-323850" lvl="1">
              <a:lnSpc>
                <a:spcPts val="4200"/>
              </a:lnSpc>
              <a:buFont typeface="Arial"/>
              <a:buChar char="•"/>
            </a:pPr>
            <a:r>
              <a:rPr lang="en-US" b="true" sz="3000">
                <a:solidFill>
                  <a:srgbClr val="FFFFFF"/>
                </a:solidFill>
                <a:latin typeface="Montserrat Bold"/>
                <a:ea typeface="Montserrat Bold"/>
                <a:cs typeface="Montserrat Bold"/>
                <a:sym typeface="Montserrat Bold"/>
              </a:rPr>
              <a:t>Quick evaluation and estimation of repair costs and resources needed.</a:t>
            </a:r>
          </a:p>
          <a:p>
            <a:pPr algn="l" marL="647700" indent="-323850" lvl="1">
              <a:lnSpc>
                <a:spcPts val="4200"/>
              </a:lnSpc>
              <a:buFont typeface="Arial"/>
              <a:buChar char="•"/>
            </a:pPr>
            <a:r>
              <a:rPr lang="en-US" b="true" sz="3000">
                <a:solidFill>
                  <a:srgbClr val="FFFFFF"/>
                </a:solidFill>
                <a:latin typeface="Montserrat Bold"/>
                <a:ea typeface="Montserrat Bold"/>
                <a:cs typeface="Montserrat Bold"/>
                <a:sym typeface="Montserrat Bold"/>
              </a:rPr>
              <a:t>Efficient communication of damage reports and cost estimates to emergency teams.</a:t>
            </a:r>
          </a:p>
          <a:p>
            <a:pPr algn="l" marL="647700" indent="-323850" lvl="1">
              <a:lnSpc>
                <a:spcPts val="4200"/>
              </a:lnSpc>
              <a:buFont typeface="Arial"/>
              <a:buChar char="•"/>
            </a:pPr>
            <a:r>
              <a:rPr lang="en-US" b="true" sz="3000">
                <a:solidFill>
                  <a:srgbClr val="FFFFFF"/>
                </a:solidFill>
                <a:latin typeface="Montserrat Bold"/>
                <a:ea typeface="Montserrat Bold"/>
                <a:cs typeface="Montserrat Bold"/>
                <a:sym typeface="Montserrat Bold"/>
              </a:rPr>
              <a:t>Real-time data processing to expedite decision-making and improve response times.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823539" y="6359184"/>
            <a:ext cx="8086060" cy="8086060"/>
          </a:xfrm>
          <a:custGeom>
            <a:avLst/>
            <a:gdLst/>
            <a:ahLst/>
            <a:cxnLst/>
            <a:rect r="r" b="b" t="t" l="l"/>
            <a:pathLst>
              <a:path h="8086060" w="8086060">
                <a:moveTo>
                  <a:pt x="0" y="0"/>
                </a:moveTo>
                <a:lnTo>
                  <a:pt x="8086060" y="0"/>
                </a:lnTo>
                <a:lnTo>
                  <a:pt x="8086060" y="8086061"/>
                </a:lnTo>
                <a:lnTo>
                  <a:pt x="0" y="80860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1928816" y="2474477"/>
            <a:ext cx="12718369" cy="9388469"/>
          </a:xfrm>
          <a:custGeom>
            <a:avLst/>
            <a:gdLst/>
            <a:ahLst/>
            <a:cxnLst/>
            <a:rect r="r" b="b" t="t" l="l"/>
            <a:pathLst>
              <a:path h="9388469" w="12718369">
                <a:moveTo>
                  <a:pt x="0" y="0"/>
                </a:moveTo>
                <a:lnTo>
                  <a:pt x="12718368" y="0"/>
                </a:lnTo>
                <a:lnTo>
                  <a:pt x="12718368" y="9388469"/>
                </a:lnTo>
                <a:lnTo>
                  <a:pt x="0" y="93884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384073" y="1573071"/>
            <a:ext cx="7167930" cy="7167930"/>
          </a:xfrm>
          <a:custGeom>
            <a:avLst/>
            <a:gdLst/>
            <a:ahLst/>
            <a:cxnLst/>
            <a:rect r="r" b="b" t="t" l="l"/>
            <a:pathLst>
              <a:path h="7167930" w="7167930">
                <a:moveTo>
                  <a:pt x="0" y="0"/>
                </a:moveTo>
                <a:lnTo>
                  <a:pt x="7167930" y="0"/>
                </a:lnTo>
                <a:lnTo>
                  <a:pt x="7167930" y="7167929"/>
                </a:lnTo>
                <a:lnTo>
                  <a:pt x="0" y="7167929"/>
                </a:lnTo>
                <a:lnTo>
                  <a:pt x="0" y="0"/>
                </a:lnTo>
                <a:close/>
              </a:path>
            </a:pathLst>
          </a:custGeom>
          <a:blipFill>
            <a:blip r:embed="rId6"/>
            <a:stretch>
              <a:fillRect l="0" t="0" r="0" b="0"/>
            </a:stretch>
          </a:blipFill>
        </p:spPr>
      </p:sp>
      <p:sp>
        <p:nvSpPr>
          <p:cNvPr name="TextBox 5" id="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875567" y="-5108501"/>
            <a:ext cx="9808535" cy="9808535"/>
          </a:xfrm>
          <a:custGeom>
            <a:avLst/>
            <a:gdLst/>
            <a:ahLst/>
            <a:cxnLst/>
            <a:rect r="r" b="b" t="t" l="l"/>
            <a:pathLst>
              <a:path h="9808535" w="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153093" y="7816047"/>
            <a:ext cx="8086060" cy="8086060"/>
          </a:xfrm>
          <a:custGeom>
            <a:avLst/>
            <a:gdLst/>
            <a:ahLst/>
            <a:cxnLst/>
            <a:rect r="r" b="b" t="t" l="l"/>
            <a:pathLst>
              <a:path h="8086060" w="8086060">
                <a:moveTo>
                  <a:pt x="0" y="0"/>
                </a:moveTo>
                <a:lnTo>
                  <a:pt x="8086060" y="0"/>
                </a:lnTo>
                <a:lnTo>
                  <a:pt x="8086060"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1928816" y="2474477"/>
            <a:ext cx="12718369" cy="9388469"/>
          </a:xfrm>
          <a:custGeom>
            <a:avLst/>
            <a:gdLst/>
            <a:ahLst/>
            <a:cxnLst/>
            <a:rect r="r" b="b" t="t" l="l"/>
            <a:pathLst>
              <a:path h="9388469" w="12718369">
                <a:moveTo>
                  <a:pt x="0" y="0"/>
                </a:moveTo>
                <a:lnTo>
                  <a:pt x="12718368" y="0"/>
                </a:lnTo>
                <a:lnTo>
                  <a:pt x="12718368" y="9388469"/>
                </a:lnTo>
                <a:lnTo>
                  <a:pt x="0" y="93884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5" id="5"/>
          <p:cNvSpPr/>
          <p:nvPr/>
        </p:nvSpPr>
        <p:spPr>
          <a:xfrm flipV="true">
            <a:off x="4301617" y="2246532"/>
            <a:ext cx="2168162" cy="202340"/>
          </a:xfrm>
          <a:prstGeom prst="line">
            <a:avLst/>
          </a:prstGeom>
          <a:ln cap="flat" w="38100">
            <a:solidFill>
              <a:srgbClr val="FFFFFF"/>
            </a:solidFill>
            <a:prstDash val="solid"/>
            <a:headEnd type="none" len="sm" w="sm"/>
            <a:tailEnd type="arrow" len="sm" w="med"/>
          </a:ln>
        </p:spPr>
      </p:sp>
      <p:sp>
        <p:nvSpPr>
          <p:cNvPr name="Freeform 6" id="6"/>
          <p:cNvSpPr/>
          <p:nvPr/>
        </p:nvSpPr>
        <p:spPr>
          <a:xfrm flipH="false" flipV="false" rot="0">
            <a:off x="6469779" y="1026759"/>
            <a:ext cx="2439547" cy="2439547"/>
          </a:xfrm>
          <a:custGeom>
            <a:avLst/>
            <a:gdLst/>
            <a:ahLst/>
            <a:cxnLst/>
            <a:rect r="r" b="b" t="t" l="l"/>
            <a:pathLst>
              <a:path h="2439547" w="2439547">
                <a:moveTo>
                  <a:pt x="0" y="0"/>
                </a:moveTo>
                <a:lnTo>
                  <a:pt x="2439546" y="0"/>
                </a:lnTo>
                <a:lnTo>
                  <a:pt x="2439546" y="2439546"/>
                </a:lnTo>
                <a:lnTo>
                  <a:pt x="0" y="2439546"/>
                </a:lnTo>
                <a:lnTo>
                  <a:pt x="0" y="0"/>
                </a:lnTo>
                <a:close/>
              </a:path>
            </a:pathLst>
          </a:custGeom>
          <a:blipFill>
            <a:blip r:embed="rId8"/>
            <a:stretch>
              <a:fillRect l="0" t="0" r="0" b="0"/>
            </a:stretch>
          </a:blipFill>
        </p:spPr>
      </p:sp>
      <p:sp>
        <p:nvSpPr>
          <p:cNvPr name="Freeform 7" id="7"/>
          <p:cNvSpPr/>
          <p:nvPr/>
        </p:nvSpPr>
        <p:spPr>
          <a:xfrm flipH="false" flipV="false" rot="0">
            <a:off x="3825013" y="3906292"/>
            <a:ext cx="2544745" cy="2544745"/>
          </a:xfrm>
          <a:custGeom>
            <a:avLst/>
            <a:gdLst/>
            <a:ahLst/>
            <a:cxnLst/>
            <a:rect r="r" b="b" t="t" l="l"/>
            <a:pathLst>
              <a:path h="2544745" w="2544745">
                <a:moveTo>
                  <a:pt x="0" y="0"/>
                </a:moveTo>
                <a:lnTo>
                  <a:pt x="2544745" y="0"/>
                </a:lnTo>
                <a:lnTo>
                  <a:pt x="2544745" y="2544745"/>
                </a:lnTo>
                <a:lnTo>
                  <a:pt x="0" y="2544745"/>
                </a:lnTo>
                <a:lnTo>
                  <a:pt x="0" y="0"/>
                </a:lnTo>
                <a:close/>
              </a:path>
            </a:pathLst>
          </a:custGeom>
          <a:blipFill>
            <a:blip r:embed="rId9"/>
            <a:stretch>
              <a:fillRect l="0" t="0" r="0" b="0"/>
            </a:stretch>
          </a:blipFill>
        </p:spPr>
      </p:sp>
      <p:sp>
        <p:nvSpPr>
          <p:cNvPr name="Freeform 8" id="8"/>
          <p:cNvSpPr/>
          <p:nvPr/>
        </p:nvSpPr>
        <p:spPr>
          <a:xfrm flipH="false" flipV="false" rot="0">
            <a:off x="10106142" y="1686716"/>
            <a:ext cx="2304598" cy="2304598"/>
          </a:xfrm>
          <a:custGeom>
            <a:avLst/>
            <a:gdLst/>
            <a:ahLst/>
            <a:cxnLst/>
            <a:rect r="r" b="b" t="t" l="l"/>
            <a:pathLst>
              <a:path h="2304598" w="2304598">
                <a:moveTo>
                  <a:pt x="0" y="0"/>
                </a:moveTo>
                <a:lnTo>
                  <a:pt x="2304598" y="0"/>
                </a:lnTo>
                <a:lnTo>
                  <a:pt x="2304598" y="2304598"/>
                </a:lnTo>
                <a:lnTo>
                  <a:pt x="0" y="2304598"/>
                </a:lnTo>
                <a:lnTo>
                  <a:pt x="0" y="0"/>
                </a:lnTo>
                <a:close/>
              </a:path>
            </a:pathLst>
          </a:custGeom>
          <a:blipFill>
            <a:blip r:embed="rId10"/>
            <a:stretch>
              <a:fillRect l="0" t="0" r="0" b="0"/>
            </a:stretch>
          </a:blipFill>
        </p:spPr>
      </p:sp>
      <p:sp>
        <p:nvSpPr>
          <p:cNvPr name="Freeform 9" id="9"/>
          <p:cNvSpPr/>
          <p:nvPr/>
        </p:nvSpPr>
        <p:spPr>
          <a:xfrm flipH="false" flipV="false" rot="0">
            <a:off x="1428149" y="1686716"/>
            <a:ext cx="3124717" cy="1562358"/>
          </a:xfrm>
          <a:custGeom>
            <a:avLst/>
            <a:gdLst/>
            <a:ahLst/>
            <a:cxnLst/>
            <a:rect r="r" b="b" t="t" l="l"/>
            <a:pathLst>
              <a:path h="1562358" w="3124717">
                <a:moveTo>
                  <a:pt x="0" y="0"/>
                </a:moveTo>
                <a:lnTo>
                  <a:pt x="3124716" y="0"/>
                </a:lnTo>
                <a:lnTo>
                  <a:pt x="3124716" y="1562358"/>
                </a:lnTo>
                <a:lnTo>
                  <a:pt x="0" y="1562358"/>
                </a:lnTo>
                <a:lnTo>
                  <a:pt x="0" y="0"/>
                </a:lnTo>
                <a:close/>
              </a:path>
            </a:pathLst>
          </a:custGeom>
          <a:blipFill>
            <a:blip r:embed="rId11"/>
            <a:stretch>
              <a:fillRect l="0" t="0" r="0" b="0"/>
            </a:stretch>
          </a:blipFill>
        </p:spPr>
      </p:sp>
      <p:sp>
        <p:nvSpPr>
          <p:cNvPr name="AutoShape 10" id="10"/>
          <p:cNvSpPr/>
          <p:nvPr/>
        </p:nvSpPr>
        <p:spPr>
          <a:xfrm>
            <a:off x="8896438" y="2048351"/>
            <a:ext cx="1209704" cy="790664"/>
          </a:xfrm>
          <a:prstGeom prst="line">
            <a:avLst/>
          </a:prstGeom>
          <a:ln cap="flat" w="38100">
            <a:solidFill>
              <a:srgbClr val="FFFFFF"/>
            </a:solidFill>
            <a:prstDash val="solid"/>
            <a:headEnd type="none" len="sm" w="sm"/>
            <a:tailEnd type="arrow" len="sm" w="med"/>
          </a:ln>
        </p:spPr>
      </p:sp>
      <p:sp>
        <p:nvSpPr>
          <p:cNvPr name="Freeform 11" id="11"/>
          <p:cNvSpPr/>
          <p:nvPr/>
        </p:nvSpPr>
        <p:spPr>
          <a:xfrm flipH="false" flipV="false" rot="0">
            <a:off x="14196306" y="1329868"/>
            <a:ext cx="3062994" cy="3062994"/>
          </a:xfrm>
          <a:custGeom>
            <a:avLst/>
            <a:gdLst/>
            <a:ahLst/>
            <a:cxnLst/>
            <a:rect r="r" b="b" t="t" l="l"/>
            <a:pathLst>
              <a:path h="3062994" w="3062994">
                <a:moveTo>
                  <a:pt x="0" y="0"/>
                </a:moveTo>
                <a:lnTo>
                  <a:pt x="3062994" y="0"/>
                </a:lnTo>
                <a:lnTo>
                  <a:pt x="3062994" y="3062994"/>
                </a:lnTo>
                <a:lnTo>
                  <a:pt x="0" y="3062994"/>
                </a:lnTo>
                <a:lnTo>
                  <a:pt x="0" y="0"/>
                </a:lnTo>
                <a:close/>
              </a:path>
            </a:pathLst>
          </a:custGeom>
          <a:blipFill>
            <a:blip r:embed="rId12"/>
            <a:stretch>
              <a:fillRect l="0" t="0" r="0" b="0"/>
            </a:stretch>
          </a:blipFill>
        </p:spPr>
      </p:sp>
      <p:sp>
        <p:nvSpPr>
          <p:cNvPr name="TextBox 12" id="1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5</a:t>
            </a:r>
          </a:p>
        </p:txBody>
      </p:sp>
      <p:sp>
        <p:nvSpPr>
          <p:cNvPr name="AutoShape 13" id="13"/>
          <p:cNvSpPr/>
          <p:nvPr/>
        </p:nvSpPr>
        <p:spPr>
          <a:xfrm>
            <a:off x="12410740" y="2839015"/>
            <a:ext cx="1785566" cy="22350"/>
          </a:xfrm>
          <a:prstGeom prst="line">
            <a:avLst/>
          </a:prstGeom>
          <a:ln cap="flat" w="38100">
            <a:solidFill>
              <a:srgbClr val="FFFFFF"/>
            </a:solidFill>
            <a:prstDash val="solid"/>
            <a:headEnd type="none" len="sm" w="sm"/>
            <a:tailEnd type="arrow" len="sm" w="med"/>
          </a:ln>
        </p:spPr>
      </p:sp>
      <p:sp>
        <p:nvSpPr>
          <p:cNvPr name="TextBox 14" id="14"/>
          <p:cNvSpPr txBox="true"/>
          <p:nvPr/>
        </p:nvSpPr>
        <p:spPr>
          <a:xfrm rot="0">
            <a:off x="491430" y="981075"/>
            <a:ext cx="4605955" cy="438130"/>
          </a:xfrm>
          <a:prstGeom prst="rect">
            <a:avLst/>
          </a:prstGeom>
        </p:spPr>
        <p:txBody>
          <a:bodyPr anchor="t" rtlCol="false" tIns="0" lIns="0" bIns="0" rIns="0">
            <a:spAutoFit/>
          </a:bodyPr>
          <a:lstStyle/>
          <a:p>
            <a:pPr algn="ctr">
              <a:lnSpc>
                <a:spcPts val="3674"/>
              </a:lnSpc>
              <a:spcBef>
                <a:spcPct val="0"/>
              </a:spcBef>
            </a:pPr>
            <a:r>
              <a:rPr lang="en-US" b="true" sz="2624">
                <a:solidFill>
                  <a:srgbClr val="FFFFFF"/>
                </a:solidFill>
                <a:latin typeface="Montserrat Bold"/>
                <a:ea typeface="Montserrat Bold"/>
                <a:cs typeface="Montserrat Bold"/>
                <a:sym typeface="Montserrat Bold"/>
              </a:rPr>
              <a:t>Drone sends data to cloud</a:t>
            </a:r>
          </a:p>
        </p:txBody>
      </p:sp>
      <p:sp>
        <p:nvSpPr>
          <p:cNvPr name="TextBox 15" id="15"/>
          <p:cNvSpPr txBox="true"/>
          <p:nvPr/>
        </p:nvSpPr>
        <p:spPr>
          <a:xfrm rot="0">
            <a:off x="5925780" y="184504"/>
            <a:ext cx="3754768" cy="438130"/>
          </a:xfrm>
          <a:prstGeom prst="rect">
            <a:avLst/>
          </a:prstGeom>
        </p:spPr>
        <p:txBody>
          <a:bodyPr anchor="t" rtlCol="false" tIns="0" lIns="0" bIns="0" rIns="0">
            <a:spAutoFit/>
          </a:bodyPr>
          <a:lstStyle/>
          <a:p>
            <a:pPr algn="ctr">
              <a:lnSpc>
                <a:spcPts val="3674"/>
              </a:lnSpc>
              <a:spcBef>
                <a:spcPct val="0"/>
              </a:spcBef>
            </a:pPr>
            <a:r>
              <a:rPr lang="en-US" b="true" sz="2624">
                <a:solidFill>
                  <a:srgbClr val="FFFFFF"/>
                </a:solidFill>
                <a:latin typeface="Montserrat Bold"/>
                <a:ea typeface="Montserrat Bold"/>
                <a:cs typeface="Montserrat Bold"/>
                <a:sym typeface="Montserrat Bold"/>
              </a:rPr>
              <a:t>SaaS - running model</a:t>
            </a:r>
          </a:p>
        </p:txBody>
      </p:sp>
      <p:sp>
        <p:nvSpPr>
          <p:cNvPr name="TextBox 16" id="16"/>
          <p:cNvSpPr txBox="true"/>
          <p:nvPr/>
        </p:nvSpPr>
        <p:spPr>
          <a:xfrm rot="0">
            <a:off x="6657855" y="5192920"/>
            <a:ext cx="2771510" cy="438130"/>
          </a:xfrm>
          <a:prstGeom prst="rect">
            <a:avLst/>
          </a:prstGeom>
        </p:spPr>
        <p:txBody>
          <a:bodyPr anchor="t" rtlCol="false" tIns="0" lIns="0" bIns="0" rIns="0">
            <a:spAutoFit/>
          </a:bodyPr>
          <a:lstStyle/>
          <a:p>
            <a:pPr algn="ctr">
              <a:lnSpc>
                <a:spcPts val="3674"/>
              </a:lnSpc>
              <a:spcBef>
                <a:spcPct val="0"/>
              </a:spcBef>
            </a:pPr>
            <a:r>
              <a:rPr lang="en-US" b="true" sz="2624">
                <a:solidFill>
                  <a:srgbClr val="FFFFFF"/>
                </a:solidFill>
                <a:latin typeface="Montserrat Bold"/>
                <a:ea typeface="Montserrat Bold"/>
                <a:cs typeface="Montserrat Bold"/>
                <a:sym typeface="Montserrat Bold"/>
              </a:rPr>
              <a:t>Cloud Database</a:t>
            </a:r>
          </a:p>
        </p:txBody>
      </p:sp>
      <p:sp>
        <p:nvSpPr>
          <p:cNvPr name="TextBox 17" id="17"/>
          <p:cNvSpPr txBox="true"/>
          <p:nvPr/>
        </p:nvSpPr>
        <p:spPr>
          <a:xfrm rot="0">
            <a:off x="9667578" y="4149984"/>
            <a:ext cx="3181725" cy="438130"/>
          </a:xfrm>
          <a:prstGeom prst="rect">
            <a:avLst/>
          </a:prstGeom>
        </p:spPr>
        <p:txBody>
          <a:bodyPr anchor="t" rtlCol="false" tIns="0" lIns="0" bIns="0" rIns="0">
            <a:spAutoFit/>
          </a:bodyPr>
          <a:lstStyle/>
          <a:p>
            <a:pPr algn="ctr">
              <a:lnSpc>
                <a:spcPts val="3674"/>
              </a:lnSpc>
              <a:spcBef>
                <a:spcPct val="0"/>
              </a:spcBef>
            </a:pPr>
            <a:r>
              <a:rPr lang="en-US" b="true" sz="2624">
                <a:solidFill>
                  <a:srgbClr val="FFFFFF"/>
                </a:solidFill>
                <a:latin typeface="Montserrat Bold"/>
                <a:ea typeface="Montserrat Bold"/>
                <a:cs typeface="Montserrat Bold"/>
                <a:sym typeface="Montserrat Bold"/>
              </a:rPr>
              <a:t>reports generated</a:t>
            </a:r>
          </a:p>
        </p:txBody>
      </p:sp>
      <p:sp>
        <p:nvSpPr>
          <p:cNvPr name="TextBox 18" id="18"/>
          <p:cNvSpPr txBox="true"/>
          <p:nvPr/>
        </p:nvSpPr>
        <p:spPr>
          <a:xfrm rot="0">
            <a:off x="13459090" y="4540489"/>
            <a:ext cx="4125063" cy="895308"/>
          </a:xfrm>
          <a:prstGeom prst="rect">
            <a:avLst/>
          </a:prstGeom>
        </p:spPr>
        <p:txBody>
          <a:bodyPr anchor="t" rtlCol="false" tIns="0" lIns="0" bIns="0" rIns="0">
            <a:spAutoFit/>
          </a:bodyPr>
          <a:lstStyle/>
          <a:p>
            <a:pPr algn="ctr">
              <a:lnSpc>
                <a:spcPts val="3674"/>
              </a:lnSpc>
              <a:spcBef>
                <a:spcPct val="0"/>
              </a:spcBef>
            </a:pPr>
            <a:r>
              <a:rPr lang="en-US" b="true" sz="2624">
                <a:solidFill>
                  <a:srgbClr val="FFFFFF"/>
                </a:solidFill>
                <a:latin typeface="Montserrat Bold"/>
                <a:ea typeface="Montserrat Bold"/>
                <a:cs typeface="Montserrat Bold"/>
                <a:sym typeface="Montserrat Bold"/>
              </a:rPr>
              <a:t>Reconstruction team action on buildings</a:t>
            </a:r>
          </a:p>
        </p:txBody>
      </p:sp>
      <p:sp>
        <p:nvSpPr>
          <p:cNvPr name="TextBox 19" id="19"/>
          <p:cNvSpPr txBox="true"/>
          <p:nvPr/>
        </p:nvSpPr>
        <p:spPr>
          <a:xfrm rot="0">
            <a:off x="-171174" y="6939747"/>
            <a:ext cx="17584153" cy="895308"/>
          </a:xfrm>
          <a:prstGeom prst="rect">
            <a:avLst/>
          </a:prstGeom>
        </p:spPr>
        <p:txBody>
          <a:bodyPr anchor="t" rtlCol="false" tIns="0" lIns="0" bIns="0" rIns="0">
            <a:spAutoFit/>
          </a:bodyPr>
          <a:lstStyle/>
          <a:p>
            <a:pPr algn="ctr">
              <a:lnSpc>
                <a:spcPts val="3674"/>
              </a:lnSpc>
            </a:pPr>
            <a:r>
              <a:rPr lang="en-US" sz="2624" b="true">
                <a:solidFill>
                  <a:srgbClr val="FF3131"/>
                </a:solidFill>
                <a:latin typeface="Montserrat Bold"/>
                <a:ea typeface="Montserrat Bold"/>
                <a:cs typeface="Montserrat Bold"/>
                <a:sym typeface="Montserrat Bold"/>
              </a:rPr>
              <a:t>Hardware</a:t>
            </a:r>
            <a:r>
              <a:rPr lang="en-US" sz="2624" b="true">
                <a:solidFill>
                  <a:srgbClr val="FFFFFF"/>
                </a:solidFill>
                <a:latin typeface="Montserrat Bold"/>
                <a:ea typeface="Montserrat Bold"/>
                <a:cs typeface="Montserrat Bold"/>
                <a:sym typeface="Montserrat Bold"/>
              </a:rPr>
              <a:t>:  Drones: Equipped with high-resolution cameras, GPS/IMU System,Cloud Storage</a:t>
            </a:r>
          </a:p>
          <a:p>
            <a:pPr algn="ctr">
              <a:lnSpc>
                <a:spcPts val="3674"/>
              </a:lnSpc>
              <a:spcBef>
                <a:spcPct val="0"/>
              </a:spcBef>
            </a:pPr>
            <a:r>
              <a:rPr lang="en-US" b="true" sz="2624">
                <a:solidFill>
                  <a:srgbClr val="C1FF72"/>
                </a:solidFill>
                <a:latin typeface="Montserrat Bold"/>
                <a:ea typeface="Montserrat Bold"/>
                <a:cs typeface="Montserrat Bold"/>
                <a:sym typeface="Montserrat Bold"/>
              </a:rPr>
              <a:t>Software</a:t>
            </a:r>
            <a:r>
              <a:rPr lang="en-US" b="true" sz="2624">
                <a:solidFill>
                  <a:srgbClr val="FFFFFF"/>
                </a:solidFill>
                <a:latin typeface="Montserrat Bold"/>
                <a:ea typeface="Montserrat Bold"/>
                <a:cs typeface="Montserrat Bold"/>
                <a:sym typeface="Montserrat Bold"/>
              </a:rPr>
              <a:t>:  Image Processing Model (API), Cloud API Integration, Budget Estimation Program</a:t>
            </a:r>
          </a:p>
        </p:txBody>
      </p:sp>
      <p:sp>
        <p:nvSpPr>
          <p:cNvPr name="TextBox 20" id="20"/>
          <p:cNvSpPr txBox="true"/>
          <p:nvPr/>
        </p:nvSpPr>
        <p:spPr>
          <a:xfrm rot="0">
            <a:off x="491430" y="8225581"/>
            <a:ext cx="17584153" cy="1352486"/>
          </a:xfrm>
          <a:prstGeom prst="rect">
            <a:avLst/>
          </a:prstGeom>
        </p:spPr>
        <p:txBody>
          <a:bodyPr anchor="t" rtlCol="false" tIns="0" lIns="0" bIns="0" rIns="0">
            <a:spAutoFit/>
          </a:bodyPr>
          <a:lstStyle/>
          <a:p>
            <a:pPr algn="just">
              <a:lnSpc>
                <a:spcPts val="3674"/>
              </a:lnSpc>
              <a:spcBef>
                <a:spcPct val="0"/>
              </a:spcBef>
            </a:pPr>
            <a:r>
              <a:rPr lang="en-US" b="true" sz="2624">
                <a:solidFill>
                  <a:srgbClr val="FFFFFF"/>
                </a:solidFill>
                <a:latin typeface="Montserrat Bold"/>
                <a:ea typeface="Montserrat Bold"/>
                <a:cs typeface="Montserrat Bold"/>
                <a:sym typeface="Montserrat Bold"/>
              </a:rPr>
              <a:t>Model-1 provides fast, accurate damage detection for individual buildings using object detection. It enables quick assessment of damage and cost estimation for urgent repairs. This helps stakeholders prioritize and expedite recovery efforts for critical infrastructure</a:t>
            </a:r>
          </a:p>
        </p:txBody>
      </p:sp>
      <p:sp>
        <p:nvSpPr>
          <p:cNvPr name="AutoShape 21" id="21"/>
          <p:cNvSpPr/>
          <p:nvPr/>
        </p:nvSpPr>
        <p:spPr>
          <a:xfrm flipV="true">
            <a:off x="6369758" y="3466305"/>
            <a:ext cx="1319794" cy="1712359"/>
          </a:xfrm>
          <a:prstGeom prst="line">
            <a:avLst/>
          </a:prstGeom>
          <a:ln cap="flat" w="38100">
            <a:solidFill>
              <a:srgbClr val="FFFFFF"/>
            </a:solidFill>
            <a:prstDash val="solid"/>
            <a:headEnd type="none" len="sm" w="sm"/>
            <a:tailEnd type="arrow" len="sm" w="med"/>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823539" y="6359184"/>
            <a:ext cx="8086060" cy="8086060"/>
          </a:xfrm>
          <a:custGeom>
            <a:avLst/>
            <a:gdLst/>
            <a:ahLst/>
            <a:cxnLst/>
            <a:rect r="r" b="b" t="t" l="l"/>
            <a:pathLst>
              <a:path h="8086060" w="8086060">
                <a:moveTo>
                  <a:pt x="0" y="0"/>
                </a:moveTo>
                <a:lnTo>
                  <a:pt x="8086060" y="0"/>
                </a:lnTo>
                <a:lnTo>
                  <a:pt x="8086060" y="8086061"/>
                </a:lnTo>
                <a:lnTo>
                  <a:pt x="0" y="80860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1928816" y="2474477"/>
            <a:ext cx="12718369" cy="9388469"/>
          </a:xfrm>
          <a:custGeom>
            <a:avLst/>
            <a:gdLst/>
            <a:ahLst/>
            <a:cxnLst/>
            <a:rect r="r" b="b" t="t" l="l"/>
            <a:pathLst>
              <a:path h="9388469" w="12718369">
                <a:moveTo>
                  <a:pt x="0" y="0"/>
                </a:moveTo>
                <a:lnTo>
                  <a:pt x="12718368" y="0"/>
                </a:lnTo>
                <a:lnTo>
                  <a:pt x="12718368" y="9388469"/>
                </a:lnTo>
                <a:lnTo>
                  <a:pt x="0" y="93884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0" y="8462234"/>
            <a:ext cx="18071432" cy="2620832"/>
          </a:xfrm>
          <a:custGeom>
            <a:avLst/>
            <a:gdLst/>
            <a:ahLst/>
            <a:cxnLst/>
            <a:rect r="r" b="b" t="t" l="l"/>
            <a:pathLst>
              <a:path h="2620832" w="18071432">
                <a:moveTo>
                  <a:pt x="0" y="0"/>
                </a:moveTo>
                <a:lnTo>
                  <a:pt x="18071432" y="0"/>
                </a:lnTo>
                <a:lnTo>
                  <a:pt x="18071432" y="2620832"/>
                </a:lnTo>
                <a:lnTo>
                  <a:pt x="0" y="2620832"/>
                </a:lnTo>
                <a:lnTo>
                  <a:pt x="0" y="0"/>
                </a:lnTo>
                <a:close/>
              </a:path>
            </a:pathLst>
          </a:custGeom>
          <a:blipFill>
            <a:blip r:embed="rId6"/>
            <a:stretch>
              <a:fillRect l="0" t="-44379" r="0" b="-44379"/>
            </a:stretch>
          </a:blipFill>
        </p:spPr>
      </p:sp>
      <p:sp>
        <p:nvSpPr>
          <p:cNvPr name="TextBox 5" id="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6</a:t>
            </a:r>
          </a:p>
        </p:txBody>
      </p:sp>
      <p:sp>
        <p:nvSpPr>
          <p:cNvPr name="TextBox 6" id="6"/>
          <p:cNvSpPr txBox="true"/>
          <p:nvPr/>
        </p:nvSpPr>
        <p:spPr>
          <a:xfrm rot="0">
            <a:off x="4932495" y="352347"/>
            <a:ext cx="8423010" cy="669969"/>
          </a:xfrm>
          <a:prstGeom prst="rect">
            <a:avLst/>
          </a:prstGeom>
        </p:spPr>
        <p:txBody>
          <a:bodyPr anchor="t" rtlCol="false" tIns="0" lIns="0" bIns="0" rIns="0">
            <a:spAutoFit/>
          </a:bodyPr>
          <a:lstStyle/>
          <a:p>
            <a:pPr algn="ctr">
              <a:lnSpc>
                <a:spcPts val="5599"/>
              </a:lnSpc>
              <a:spcBef>
                <a:spcPct val="0"/>
              </a:spcBef>
            </a:pPr>
            <a:r>
              <a:rPr lang="en-US" b="true" sz="3999" u="sng">
                <a:solidFill>
                  <a:srgbClr val="FFFFFF"/>
                </a:solidFill>
                <a:latin typeface="Montserrat Bold"/>
                <a:ea typeface="Montserrat Bold"/>
                <a:cs typeface="Montserrat Bold"/>
                <a:sym typeface="Montserrat Bold"/>
              </a:rPr>
              <a:t>Problem Statement for Model-2</a:t>
            </a:r>
          </a:p>
        </p:txBody>
      </p:sp>
      <p:sp>
        <p:nvSpPr>
          <p:cNvPr name="TextBox 7" id="7"/>
          <p:cNvSpPr txBox="true"/>
          <p:nvPr/>
        </p:nvSpPr>
        <p:spPr>
          <a:xfrm rot="0">
            <a:off x="440653" y="1644430"/>
            <a:ext cx="17406695" cy="3082925"/>
          </a:xfrm>
          <a:prstGeom prst="rect">
            <a:avLst/>
          </a:prstGeom>
        </p:spPr>
        <p:txBody>
          <a:bodyPr anchor="t" rtlCol="false" tIns="0" lIns="0" bIns="0" rIns="0">
            <a:spAutoFit/>
          </a:bodyPr>
          <a:lstStyle/>
          <a:p>
            <a:pPr algn="l">
              <a:lnSpc>
                <a:spcPts val="4900"/>
              </a:lnSpc>
              <a:spcBef>
                <a:spcPct val="0"/>
              </a:spcBef>
            </a:pPr>
            <a:r>
              <a:rPr lang="en-US" b="true" sz="3500">
                <a:solidFill>
                  <a:srgbClr val="6AEDF2"/>
                </a:solidFill>
                <a:latin typeface="Montserrat Bold"/>
                <a:ea typeface="Montserrat Bold"/>
                <a:cs typeface="Montserrat Bold"/>
                <a:sym typeface="Montserrat Bold"/>
              </a:rPr>
              <a:t>“In large-scale disasters, neighborhoods or cities often face widespread damage. Traditional assessments are slow and inefficient, highlighting the need for an automated solution that quickly analyzes damage across multiple buildings, estimates repair costs, and prioritizes recovery based on severity.“</a:t>
            </a:r>
          </a:p>
        </p:txBody>
      </p:sp>
      <p:sp>
        <p:nvSpPr>
          <p:cNvPr name="TextBox 8" id="8"/>
          <p:cNvSpPr txBox="true"/>
          <p:nvPr/>
        </p:nvSpPr>
        <p:spPr>
          <a:xfrm rot="0">
            <a:off x="440653" y="5086350"/>
            <a:ext cx="18287354" cy="3181085"/>
          </a:xfrm>
          <a:prstGeom prst="rect">
            <a:avLst/>
          </a:prstGeom>
        </p:spPr>
        <p:txBody>
          <a:bodyPr anchor="t" rtlCol="false" tIns="0" lIns="0" bIns="0" rIns="0">
            <a:spAutoFit/>
          </a:bodyPr>
          <a:lstStyle/>
          <a:p>
            <a:pPr algn="l">
              <a:lnSpc>
                <a:spcPts val="4200"/>
              </a:lnSpc>
            </a:pPr>
            <a:r>
              <a:rPr lang="en-US" sz="3000" b="true">
                <a:solidFill>
                  <a:srgbClr val="FFFFFF"/>
                </a:solidFill>
                <a:latin typeface="Montserrat Bold"/>
                <a:ea typeface="Montserrat Bold"/>
                <a:cs typeface="Montserrat Bold"/>
                <a:sym typeface="Montserrat Bold"/>
              </a:rPr>
              <a:t>Specific Needs:</a:t>
            </a:r>
          </a:p>
          <a:p>
            <a:pPr algn="l" marL="647700" indent="-323850" lvl="1">
              <a:lnSpc>
                <a:spcPts val="4200"/>
              </a:lnSpc>
              <a:buFont typeface="Arial"/>
              <a:buChar char="•"/>
            </a:pPr>
            <a:r>
              <a:rPr lang="en-US" b="true" sz="3000">
                <a:solidFill>
                  <a:srgbClr val="FFFFFF"/>
                </a:solidFill>
                <a:latin typeface="Montserrat Bold"/>
                <a:ea typeface="Montserrat Bold"/>
                <a:cs typeface="Montserrat Bold"/>
                <a:sym typeface="Montserrat Bold"/>
              </a:rPr>
              <a:t>Automated damage segmentation for buildings from multiple sources.</a:t>
            </a:r>
          </a:p>
          <a:p>
            <a:pPr algn="l" marL="647700" indent="-323850" lvl="1">
              <a:lnSpc>
                <a:spcPts val="4200"/>
              </a:lnSpc>
              <a:buFont typeface="Arial"/>
              <a:buChar char="•"/>
            </a:pPr>
            <a:r>
              <a:rPr lang="en-US" b="true" sz="3000">
                <a:solidFill>
                  <a:srgbClr val="FFFFFF"/>
                </a:solidFill>
                <a:latin typeface="Montserrat Bold"/>
                <a:ea typeface="Montserrat Bold"/>
                <a:cs typeface="Montserrat Bold"/>
                <a:sym typeface="Montserrat Bold"/>
              </a:rPr>
              <a:t>Accurate categorization of damage types (e.g., windows, roofs, walls).</a:t>
            </a:r>
          </a:p>
          <a:p>
            <a:pPr algn="l" marL="647700" indent="-323850" lvl="1">
              <a:lnSpc>
                <a:spcPts val="4200"/>
              </a:lnSpc>
              <a:buFont typeface="Arial"/>
              <a:buChar char="•"/>
            </a:pPr>
            <a:r>
              <a:rPr lang="en-US" b="true" sz="3000">
                <a:solidFill>
                  <a:srgbClr val="FFFFFF"/>
                </a:solidFill>
                <a:latin typeface="Montserrat Bold"/>
                <a:ea typeface="Montserrat Bold"/>
                <a:cs typeface="Montserrat Bold"/>
                <a:sym typeface="Montserrat Bold"/>
              </a:rPr>
              <a:t>Real-time damage assessment to speed up decision-making.</a:t>
            </a:r>
          </a:p>
          <a:p>
            <a:pPr algn="l" marL="647700" indent="-323850" lvl="1">
              <a:lnSpc>
                <a:spcPts val="4200"/>
              </a:lnSpc>
              <a:buFont typeface="Arial"/>
              <a:buChar char="•"/>
            </a:pPr>
            <a:r>
              <a:rPr lang="en-US" b="true" sz="3000">
                <a:solidFill>
                  <a:srgbClr val="FFFFFF"/>
                </a:solidFill>
                <a:latin typeface="Montserrat Bold"/>
                <a:ea typeface="Montserrat Bold"/>
                <a:cs typeface="Montserrat Bold"/>
                <a:sym typeface="Montserrat Bold"/>
              </a:rPr>
              <a:t>Cost estimation for repairs based on damage severity and type.</a:t>
            </a:r>
          </a:p>
          <a:p>
            <a:pPr algn="l" marL="647700" indent="-323850" lvl="1">
              <a:lnSpc>
                <a:spcPts val="4200"/>
              </a:lnSpc>
              <a:buFont typeface="Arial"/>
              <a:buChar char="•"/>
            </a:pPr>
            <a:r>
              <a:rPr lang="en-US" b="true" sz="3000">
                <a:solidFill>
                  <a:srgbClr val="FFFFFF"/>
                </a:solidFill>
                <a:latin typeface="Montserrat Bold"/>
                <a:ea typeface="Montserrat Bold"/>
                <a:cs typeface="Montserrat Bold"/>
                <a:sym typeface="Montserrat Bold"/>
              </a:rPr>
              <a:t>Prioritization of repairs to optimize resource allocation and recovery efforts.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875567" y="-5108501"/>
            <a:ext cx="9808535" cy="9808535"/>
          </a:xfrm>
          <a:custGeom>
            <a:avLst/>
            <a:gdLst/>
            <a:ahLst/>
            <a:cxnLst/>
            <a:rect r="r" b="b" t="t" l="l"/>
            <a:pathLst>
              <a:path h="9808535" w="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153093" y="7816047"/>
            <a:ext cx="8086060" cy="8086060"/>
          </a:xfrm>
          <a:custGeom>
            <a:avLst/>
            <a:gdLst/>
            <a:ahLst/>
            <a:cxnLst/>
            <a:rect r="r" b="b" t="t" l="l"/>
            <a:pathLst>
              <a:path h="8086060" w="8086060">
                <a:moveTo>
                  <a:pt x="0" y="0"/>
                </a:moveTo>
                <a:lnTo>
                  <a:pt x="8086060" y="0"/>
                </a:lnTo>
                <a:lnTo>
                  <a:pt x="8086060"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9483055" y="3712321"/>
            <a:ext cx="12718369" cy="9388469"/>
          </a:xfrm>
          <a:custGeom>
            <a:avLst/>
            <a:gdLst/>
            <a:ahLst/>
            <a:cxnLst/>
            <a:rect r="r" b="b" t="t" l="l"/>
            <a:pathLst>
              <a:path h="9388469" w="12718369">
                <a:moveTo>
                  <a:pt x="0" y="0"/>
                </a:moveTo>
                <a:lnTo>
                  <a:pt x="12718369" y="0"/>
                </a:lnTo>
                <a:lnTo>
                  <a:pt x="12718369" y="9388469"/>
                </a:lnTo>
                <a:lnTo>
                  <a:pt x="0" y="93884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5" id="5"/>
          <p:cNvSpPr/>
          <p:nvPr/>
        </p:nvSpPr>
        <p:spPr>
          <a:xfrm>
            <a:off x="3336536" y="2148542"/>
            <a:ext cx="2589244" cy="0"/>
          </a:xfrm>
          <a:prstGeom prst="line">
            <a:avLst/>
          </a:prstGeom>
          <a:ln cap="flat" w="38100">
            <a:solidFill>
              <a:srgbClr val="FFFFFF"/>
            </a:solidFill>
            <a:prstDash val="solid"/>
            <a:headEnd type="none" len="sm" w="sm"/>
            <a:tailEnd type="arrow" len="sm" w="med"/>
          </a:ln>
        </p:spPr>
      </p:sp>
      <p:sp>
        <p:nvSpPr>
          <p:cNvPr name="Freeform 6" id="6"/>
          <p:cNvSpPr/>
          <p:nvPr/>
        </p:nvSpPr>
        <p:spPr>
          <a:xfrm flipH="false" flipV="false" rot="0">
            <a:off x="5925780" y="928768"/>
            <a:ext cx="2439547" cy="2439547"/>
          </a:xfrm>
          <a:custGeom>
            <a:avLst/>
            <a:gdLst/>
            <a:ahLst/>
            <a:cxnLst/>
            <a:rect r="r" b="b" t="t" l="l"/>
            <a:pathLst>
              <a:path h="2439547" w="2439547">
                <a:moveTo>
                  <a:pt x="0" y="0"/>
                </a:moveTo>
                <a:lnTo>
                  <a:pt x="2439547" y="0"/>
                </a:lnTo>
                <a:lnTo>
                  <a:pt x="2439547" y="2439547"/>
                </a:lnTo>
                <a:lnTo>
                  <a:pt x="0" y="2439547"/>
                </a:lnTo>
                <a:lnTo>
                  <a:pt x="0" y="0"/>
                </a:lnTo>
                <a:close/>
              </a:path>
            </a:pathLst>
          </a:custGeom>
          <a:blipFill>
            <a:blip r:embed="rId8"/>
            <a:stretch>
              <a:fillRect l="0" t="0" r="0" b="0"/>
            </a:stretch>
          </a:blipFill>
        </p:spPr>
      </p:sp>
      <p:sp>
        <p:nvSpPr>
          <p:cNvPr name="Freeform 7" id="7"/>
          <p:cNvSpPr/>
          <p:nvPr/>
        </p:nvSpPr>
        <p:spPr>
          <a:xfrm flipH="false" flipV="false" rot="0">
            <a:off x="351924" y="1165022"/>
            <a:ext cx="3124717" cy="1562358"/>
          </a:xfrm>
          <a:custGeom>
            <a:avLst/>
            <a:gdLst/>
            <a:ahLst/>
            <a:cxnLst/>
            <a:rect r="r" b="b" t="t" l="l"/>
            <a:pathLst>
              <a:path h="1562358" w="3124717">
                <a:moveTo>
                  <a:pt x="0" y="0"/>
                </a:moveTo>
                <a:lnTo>
                  <a:pt x="3124716" y="0"/>
                </a:lnTo>
                <a:lnTo>
                  <a:pt x="3124716" y="1562358"/>
                </a:lnTo>
                <a:lnTo>
                  <a:pt x="0" y="1562358"/>
                </a:lnTo>
                <a:lnTo>
                  <a:pt x="0" y="0"/>
                </a:lnTo>
                <a:close/>
              </a:path>
            </a:pathLst>
          </a:custGeom>
          <a:blipFill>
            <a:blip r:embed="rId9"/>
            <a:stretch>
              <a:fillRect l="0" t="0" r="0" b="0"/>
            </a:stretch>
          </a:blipFill>
        </p:spPr>
      </p:sp>
      <p:sp>
        <p:nvSpPr>
          <p:cNvPr name="AutoShape 8" id="8"/>
          <p:cNvSpPr/>
          <p:nvPr/>
        </p:nvSpPr>
        <p:spPr>
          <a:xfrm>
            <a:off x="8365327" y="2148542"/>
            <a:ext cx="6256336" cy="78957"/>
          </a:xfrm>
          <a:prstGeom prst="line">
            <a:avLst/>
          </a:prstGeom>
          <a:ln cap="flat" w="38100">
            <a:solidFill>
              <a:srgbClr val="FFFFFF"/>
            </a:solidFill>
            <a:prstDash val="solid"/>
            <a:headEnd type="none" len="sm" w="sm"/>
            <a:tailEnd type="arrow" len="sm" w="med"/>
          </a:ln>
        </p:spPr>
      </p:sp>
      <p:sp>
        <p:nvSpPr>
          <p:cNvPr name="Freeform 9" id="9"/>
          <p:cNvSpPr/>
          <p:nvPr/>
        </p:nvSpPr>
        <p:spPr>
          <a:xfrm flipH="false" flipV="false" rot="0">
            <a:off x="8344256" y="3855433"/>
            <a:ext cx="1577892" cy="1577892"/>
          </a:xfrm>
          <a:custGeom>
            <a:avLst/>
            <a:gdLst/>
            <a:ahLst/>
            <a:cxnLst/>
            <a:rect r="r" b="b" t="t" l="l"/>
            <a:pathLst>
              <a:path h="1577892" w="1577892">
                <a:moveTo>
                  <a:pt x="0" y="0"/>
                </a:moveTo>
                <a:lnTo>
                  <a:pt x="1577893" y="0"/>
                </a:lnTo>
                <a:lnTo>
                  <a:pt x="1577893" y="1577892"/>
                </a:lnTo>
                <a:lnTo>
                  <a:pt x="0" y="1577892"/>
                </a:lnTo>
                <a:lnTo>
                  <a:pt x="0" y="0"/>
                </a:lnTo>
                <a:close/>
              </a:path>
            </a:pathLst>
          </a:custGeom>
          <a:blipFill>
            <a:blip r:embed="rId10"/>
            <a:stretch>
              <a:fillRect l="0" t="0" r="0" b="0"/>
            </a:stretch>
          </a:blipFill>
        </p:spPr>
      </p:sp>
      <p:sp>
        <p:nvSpPr>
          <p:cNvPr name="Freeform 10" id="10"/>
          <p:cNvSpPr/>
          <p:nvPr/>
        </p:nvSpPr>
        <p:spPr>
          <a:xfrm flipH="false" flipV="false" rot="0">
            <a:off x="14622466" y="1028700"/>
            <a:ext cx="2439547" cy="2439547"/>
          </a:xfrm>
          <a:custGeom>
            <a:avLst/>
            <a:gdLst/>
            <a:ahLst/>
            <a:cxnLst/>
            <a:rect r="r" b="b" t="t" l="l"/>
            <a:pathLst>
              <a:path h="2439547" w="2439547">
                <a:moveTo>
                  <a:pt x="0" y="0"/>
                </a:moveTo>
                <a:lnTo>
                  <a:pt x="2439547" y="0"/>
                </a:lnTo>
                <a:lnTo>
                  <a:pt x="2439547" y="2439547"/>
                </a:lnTo>
                <a:lnTo>
                  <a:pt x="0" y="2439547"/>
                </a:lnTo>
                <a:lnTo>
                  <a:pt x="0" y="0"/>
                </a:lnTo>
                <a:close/>
              </a:path>
            </a:pathLst>
          </a:custGeom>
          <a:blipFill>
            <a:blip r:embed="rId11"/>
            <a:stretch>
              <a:fillRect l="0" t="0" r="0" b="0"/>
            </a:stretch>
          </a:blipFill>
        </p:spPr>
      </p:sp>
      <p:sp>
        <p:nvSpPr>
          <p:cNvPr name="Freeform 11" id="11"/>
          <p:cNvSpPr/>
          <p:nvPr/>
        </p:nvSpPr>
        <p:spPr>
          <a:xfrm flipH="false" flipV="false" rot="0">
            <a:off x="477151" y="3052310"/>
            <a:ext cx="2091190" cy="2091190"/>
          </a:xfrm>
          <a:custGeom>
            <a:avLst/>
            <a:gdLst/>
            <a:ahLst/>
            <a:cxnLst/>
            <a:rect r="r" b="b" t="t" l="l"/>
            <a:pathLst>
              <a:path h="2091190" w="2091190">
                <a:moveTo>
                  <a:pt x="0" y="0"/>
                </a:moveTo>
                <a:lnTo>
                  <a:pt x="2091191" y="0"/>
                </a:lnTo>
                <a:lnTo>
                  <a:pt x="2091191" y="2091190"/>
                </a:lnTo>
                <a:lnTo>
                  <a:pt x="0" y="2091190"/>
                </a:lnTo>
                <a:lnTo>
                  <a:pt x="0" y="0"/>
                </a:lnTo>
                <a:close/>
              </a:path>
            </a:pathLst>
          </a:custGeom>
          <a:blipFill>
            <a:blip r:embed="rId12"/>
            <a:stretch>
              <a:fillRect l="0" t="0" r="0" b="0"/>
            </a:stretch>
          </a:blipFill>
        </p:spPr>
      </p:sp>
      <p:sp>
        <p:nvSpPr>
          <p:cNvPr name="TextBox 12" id="1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7</a:t>
            </a:r>
          </a:p>
        </p:txBody>
      </p:sp>
      <p:sp>
        <p:nvSpPr>
          <p:cNvPr name="TextBox 13" id="13"/>
          <p:cNvSpPr txBox="true"/>
          <p:nvPr/>
        </p:nvSpPr>
        <p:spPr>
          <a:xfrm rot="0">
            <a:off x="111567" y="590570"/>
            <a:ext cx="4605955" cy="438130"/>
          </a:xfrm>
          <a:prstGeom prst="rect">
            <a:avLst/>
          </a:prstGeom>
        </p:spPr>
        <p:txBody>
          <a:bodyPr anchor="t" rtlCol="false" tIns="0" lIns="0" bIns="0" rIns="0">
            <a:spAutoFit/>
          </a:bodyPr>
          <a:lstStyle/>
          <a:p>
            <a:pPr algn="ctr">
              <a:lnSpc>
                <a:spcPts val="3674"/>
              </a:lnSpc>
              <a:spcBef>
                <a:spcPct val="0"/>
              </a:spcBef>
            </a:pPr>
            <a:r>
              <a:rPr lang="en-US" b="true" sz="2624">
                <a:solidFill>
                  <a:srgbClr val="FFFFFF"/>
                </a:solidFill>
                <a:latin typeface="Montserrat Bold"/>
                <a:ea typeface="Montserrat Bold"/>
                <a:cs typeface="Montserrat Bold"/>
                <a:sym typeface="Montserrat Bold"/>
              </a:rPr>
              <a:t>Drone sends data to cloud</a:t>
            </a:r>
          </a:p>
        </p:txBody>
      </p:sp>
      <p:sp>
        <p:nvSpPr>
          <p:cNvPr name="TextBox 14" id="14"/>
          <p:cNvSpPr txBox="true"/>
          <p:nvPr/>
        </p:nvSpPr>
        <p:spPr>
          <a:xfrm rot="0">
            <a:off x="5925780" y="184504"/>
            <a:ext cx="3754768" cy="438130"/>
          </a:xfrm>
          <a:prstGeom prst="rect">
            <a:avLst/>
          </a:prstGeom>
        </p:spPr>
        <p:txBody>
          <a:bodyPr anchor="t" rtlCol="false" tIns="0" lIns="0" bIns="0" rIns="0">
            <a:spAutoFit/>
          </a:bodyPr>
          <a:lstStyle/>
          <a:p>
            <a:pPr algn="ctr">
              <a:lnSpc>
                <a:spcPts val="3674"/>
              </a:lnSpc>
              <a:spcBef>
                <a:spcPct val="0"/>
              </a:spcBef>
            </a:pPr>
            <a:r>
              <a:rPr lang="en-US" b="true" sz="2624">
                <a:solidFill>
                  <a:srgbClr val="FFFFFF"/>
                </a:solidFill>
                <a:latin typeface="Montserrat Bold"/>
                <a:ea typeface="Montserrat Bold"/>
                <a:cs typeface="Montserrat Bold"/>
                <a:sym typeface="Montserrat Bold"/>
              </a:rPr>
              <a:t>SaaS - running model</a:t>
            </a:r>
          </a:p>
        </p:txBody>
      </p:sp>
      <p:sp>
        <p:nvSpPr>
          <p:cNvPr name="TextBox 15" id="15"/>
          <p:cNvSpPr txBox="true"/>
          <p:nvPr/>
        </p:nvSpPr>
        <p:spPr>
          <a:xfrm rot="0">
            <a:off x="13949311" y="3823503"/>
            <a:ext cx="3785857" cy="438130"/>
          </a:xfrm>
          <a:prstGeom prst="rect">
            <a:avLst/>
          </a:prstGeom>
        </p:spPr>
        <p:txBody>
          <a:bodyPr anchor="t" rtlCol="false" tIns="0" lIns="0" bIns="0" rIns="0">
            <a:spAutoFit/>
          </a:bodyPr>
          <a:lstStyle/>
          <a:p>
            <a:pPr algn="ctr">
              <a:lnSpc>
                <a:spcPts val="3674"/>
              </a:lnSpc>
              <a:spcBef>
                <a:spcPct val="0"/>
              </a:spcBef>
            </a:pPr>
            <a:r>
              <a:rPr lang="en-US" b="true" sz="2624">
                <a:solidFill>
                  <a:srgbClr val="FFFFFF"/>
                </a:solidFill>
                <a:latin typeface="Montserrat Bold"/>
                <a:ea typeface="Montserrat Bold"/>
                <a:cs typeface="Montserrat Bold"/>
                <a:sym typeface="Montserrat Bold"/>
              </a:rPr>
              <a:t>results on  dashboard</a:t>
            </a:r>
          </a:p>
        </p:txBody>
      </p:sp>
      <p:sp>
        <p:nvSpPr>
          <p:cNvPr name="TextBox 16" id="16"/>
          <p:cNvSpPr txBox="true"/>
          <p:nvPr/>
        </p:nvSpPr>
        <p:spPr>
          <a:xfrm rot="0">
            <a:off x="776313" y="6402780"/>
            <a:ext cx="18459174" cy="895308"/>
          </a:xfrm>
          <a:prstGeom prst="rect">
            <a:avLst/>
          </a:prstGeom>
        </p:spPr>
        <p:txBody>
          <a:bodyPr anchor="t" rtlCol="false" tIns="0" lIns="0" bIns="0" rIns="0">
            <a:spAutoFit/>
          </a:bodyPr>
          <a:lstStyle/>
          <a:p>
            <a:pPr algn="l">
              <a:lnSpc>
                <a:spcPts val="3674"/>
              </a:lnSpc>
            </a:pPr>
            <a:r>
              <a:rPr lang="en-US" sz="2624" b="true">
                <a:solidFill>
                  <a:srgbClr val="FF3131"/>
                </a:solidFill>
                <a:latin typeface="Montserrat Bold"/>
                <a:ea typeface="Montserrat Bold"/>
                <a:cs typeface="Montserrat Bold"/>
                <a:sym typeface="Montserrat Bold"/>
              </a:rPr>
              <a:t>Hardware</a:t>
            </a:r>
            <a:r>
              <a:rPr lang="en-US" sz="2624" b="true">
                <a:solidFill>
                  <a:srgbClr val="FFFFFF"/>
                </a:solidFill>
                <a:latin typeface="Montserrat Bold"/>
                <a:ea typeface="Montserrat Bold"/>
                <a:cs typeface="Montserrat Bold"/>
                <a:sym typeface="Montserrat Bold"/>
              </a:rPr>
              <a:t>:  Drones: Equipped with high-resolution cameras, GPS/IMU System,Cloud Storage</a:t>
            </a:r>
          </a:p>
          <a:p>
            <a:pPr algn="l">
              <a:lnSpc>
                <a:spcPts val="3674"/>
              </a:lnSpc>
              <a:spcBef>
                <a:spcPct val="0"/>
              </a:spcBef>
            </a:pPr>
            <a:r>
              <a:rPr lang="en-US" b="true" sz="2624">
                <a:solidFill>
                  <a:srgbClr val="C1FF72"/>
                </a:solidFill>
                <a:latin typeface="Montserrat Bold"/>
                <a:ea typeface="Montserrat Bold"/>
                <a:cs typeface="Montserrat Bold"/>
                <a:sym typeface="Montserrat Bold"/>
              </a:rPr>
              <a:t>Software</a:t>
            </a:r>
            <a:r>
              <a:rPr lang="en-US" b="true" sz="2624">
                <a:solidFill>
                  <a:srgbClr val="FFFFFF"/>
                </a:solidFill>
                <a:latin typeface="Montserrat Bold"/>
                <a:ea typeface="Montserrat Bold"/>
                <a:cs typeface="Montserrat Bold"/>
                <a:sym typeface="Montserrat Bold"/>
              </a:rPr>
              <a:t>:  Image Processing Model (API), chatgpt API, Cloud API Integration</a:t>
            </a:r>
          </a:p>
        </p:txBody>
      </p:sp>
      <p:sp>
        <p:nvSpPr>
          <p:cNvPr name="TextBox 17" id="17"/>
          <p:cNvSpPr txBox="true"/>
          <p:nvPr/>
        </p:nvSpPr>
        <p:spPr>
          <a:xfrm rot="0">
            <a:off x="351924" y="8358931"/>
            <a:ext cx="17584153" cy="4552732"/>
          </a:xfrm>
          <a:prstGeom prst="rect">
            <a:avLst/>
          </a:prstGeom>
        </p:spPr>
        <p:txBody>
          <a:bodyPr anchor="t" rtlCol="false" tIns="0" lIns="0" bIns="0" rIns="0">
            <a:spAutoFit/>
          </a:bodyPr>
          <a:lstStyle/>
          <a:p>
            <a:pPr algn="l">
              <a:lnSpc>
                <a:spcPts val="3674"/>
              </a:lnSpc>
            </a:pPr>
            <a:r>
              <a:rPr lang="en-US" sz="2624" b="true">
                <a:solidFill>
                  <a:srgbClr val="FFFFFF"/>
                </a:solidFill>
                <a:latin typeface="Montserrat Bold"/>
                <a:ea typeface="Montserrat Bold"/>
                <a:cs typeface="Montserrat Bold"/>
                <a:sym typeface="Montserrat Bold"/>
              </a:rPr>
              <a:t>Model-2 segments and classifies damage within a single image. It provides detailed damage analysis and cost estimation for building using chatGPT. This accelerates recovery by helping stakeholders efficiently allocate resources and prioritize repairs across affected areas.</a:t>
            </a:r>
          </a:p>
          <a:p>
            <a:pPr algn="l">
              <a:lnSpc>
                <a:spcPts val="3674"/>
              </a:lnSpc>
            </a:pPr>
          </a:p>
          <a:p>
            <a:pPr algn="l">
              <a:lnSpc>
                <a:spcPts val="3674"/>
              </a:lnSpc>
            </a:pPr>
          </a:p>
          <a:p>
            <a:pPr algn="l">
              <a:lnSpc>
                <a:spcPts val="3674"/>
              </a:lnSpc>
            </a:pPr>
          </a:p>
          <a:p>
            <a:pPr algn="l">
              <a:lnSpc>
                <a:spcPts val="3674"/>
              </a:lnSpc>
            </a:pPr>
          </a:p>
          <a:p>
            <a:pPr algn="l">
              <a:lnSpc>
                <a:spcPts val="3674"/>
              </a:lnSpc>
            </a:pPr>
          </a:p>
          <a:p>
            <a:pPr algn="l">
              <a:lnSpc>
                <a:spcPts val="3674"/>
              </a:lnSpc>
            </a:pPr>
          </a:p>
          <a:p>
            <a:pPr algn="l">
              <a:lnSpc>
                <a:spcPts val="3674"/>
              </a:lnSpc>
              <a:spcBef>
                <a:spcPct val="0"/>
              </a:spcBef>
            </a:pPr>
          </a:p>
        </p:txBody>
      </p:sp>
      <p:sp>
        <p:nvSpPr>
          <p:cNvPr name="TextBox 18" id="18"/>
          <p:cNvSpPr txBox="true"/>
          <p:nvPr/>
        </p:nvSpPr>
        <p:spPr>
          <a:xfrm rot="0">
            <a:off x="6647199" y="4214008"/>
            <a:ext cx="1386306" cy="438130"/>
          </a:xfrm>
          <a:prstGeom prst="rect">
            <a:avLst/>
          </a:prstGeom>
        </p:spPr>
        <p:txBody>
          <a:bodyPr anchor="t" rtlCol="false" tIns="0" lIns="0" bIns="0" rIns="0">
            <a:spAutoFit/>
          </a:bodyPr>
          <a:lstStyle/>
          <a:p>
            <a:pPr algn="ctr">
              <a:lnSpc>
                <a:spcPts val="3674"/>
              </a:lnSpc>
              <a:spcBef>
                <a:spcPct val="0"/>
              </a:spcBef>
            </a:pPr>
            <a:r>
              <a:rPr lang="en-US" b="true" sz="2624">
                <a:solidFill>
                  <a:srgbClr val="FFFFFF"/>
                </a:solidFill>
                <a:latin typeface="Montserrat Bold"/>
                <a:ea typeface="Montserrat Bold"/>
                <a:cs typeface="Montserrat Bold"/>
                <a:sym typeface="Montserrat Bold"/>
              </a:rPr>
              <a:t>chatgpt</a:t>
            </a:r>
          </a:p>
        </p:txBody>
      </p:sp>
      <p:sp>
        <p:nvSpPr>
          <p:cNvPr name="AutoShape 19" id="19"/>
          <p:cNvSpPr/>
          <p:nvPr/>
        </p:nvSpPr>
        <p:spPr>
          <a:xfrm flipV="true">
            <a:off x="2568342" y="3368315"/>
            <a:ext cx="3357438" cy="729590"/>
          </a:xfrm>
          <a:prstGeom prst="line">
            <a:avLst/>
          </a:prstGeom>
          <a:ln cap="flat" w="38100">
            <a:solidFill>
              <a:srgbClr val="FFFFFF"/>
            </a:solidFill>
            <a:prstDash val="solid"/>
            <a:headEnd type="none" len="sm" w="sm"/>
            <a:tailEnd type="arrow" len="sm" w="med"/>
          </a:ln>
        </p:spPr>
      </p:sp>
      <p:sp>
        <p:nvSpPr>
          <p:cNvPr name="TextBox 20" id="20"/>
          <p:cNvSpPr txBox="true"/>
          <p:nvPr/>
        </p:nvSpPr>
        <p:spPr>
          <a:xfrm rot="0">
            <a:off x="0" y="5229225"/>
            <a:ext cx="3749341" cy="895308"/>
          </a:xfrm>
          <a:prstGeom prst="rect">
            <a:avLst/>
          </a:prstGeom>
        </p:spPr>
        <p:txBody>
          <a:bodyPr anchor="t" rtlCol="false" tIns="0" lIns="0" bIns="0" rIns="0">
            <a:spAutoFit/>
          </a:bodyPr>
          <a:lstStyle/>
          <a:p>
            <a:pPr algn="ctr">
              <a:lnSpc>
                <a:spcPts val="3674"/>
              </a:lnSpc>
              <a:spcBef>
                <a:spcPct val="0"/>
              </a:spcBef>
            </a:pPr>
            <a:r>
              <a:rPr lang="en-US" b="true" sz="2624">
                <a:solidFill>
                  <a:srgbClr val="FFFFFF"/>
                </a:solidFill>
                <a:latin typeface="Montserrat Bold"/>
                <a:ea typeface="Montserrat Bold"/>
                <a:cs typeface="Montserrat Bold"/>
                <a:sym typeface="Montserrat Bold"/>
              </a:rPr>
              <a:t>phone sends data to cloud</a:t>
            </a:r>
          </a:p>
        </p:txBody>
      </p:sp>
      <p:sp>
        <p:nvSpPr>
          <p:cNvPr name="AutoShape 21" id="21"/>
          <p:cNvSpPr/>
          <p:nvPr/>
        </p:nvSpPr>
        <p:spPr>
          <a:xfrm>
            <a:off x="8344256" y="3312660"/>
            <a:ext cx="788946" cy="542773"/>
          </a:xfrm>
          <a:prstGeom prst="line">
            <a:avLst/>
          </a:prstGeom>
          <a:ln cap="flat" w="38100">
            <a:solidFill>
              <a:srgbClr val="FFFFFF"/>
            </a:solidFill>
            <a:prstDash val="solid"/>
            <a:headEnd type="arrow" len="sm" w="med"/>
            <a:tailEnd type="arrow" len="sm" w="med"/>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5573571" y="1241450"/>
            <a:ext cx="7804100" cy="7804100"/>
          </a:xfrm>
          <a:custGeom>
            <a:avLst/>
            <a:gdLst/>
            <a:ahLst/>
            <a:cxnLst/>
            <a:rect r="r" b="b" t="t" l="l"/>
            <a:pathLst>
              <a:path h="7804100" w="7804100">
                <a:moveTo>
                  <a:pt x="0" y="0"/>
                </a:moveTo>
                <a:lnTo>
                  <a:pt x="7804099" y="0"/>
                </a:lnTo>
                <a:lnTo>
                  <a:pt x="7804099" y="7804100"/>
                </a:lnTo>
                <a:lnTo>
                  <a:pt x="0" y="7804100"/>
                </a:lnTo>
                <a:lnTo>
                  <a:pt x="0" y="0"/>
                </a:lnTo>
                <a:close/>
              </a:path>
            </a:pathLst>
          </a:custGeom>
          <a:blipFill>
            <a:blip r:embed="rId2"/>
            <a:stretch>
              <a:fillRect l="0" t="0" r="0" b="0"/>
            </a:stretch>
          </a:blipFill>
        </p:spPr>
      </p:sp>
      <p:sp>
        <p:nvSpPr>
          <p:cNvPr name="TextBox 3" id="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354044" y="1024236"/>
            <a:ext cx="6896632" cy="6896632"/>
          </a:xfrm>
          <a:custGeom>
            <a:avLst/>
            <a:gdLst/>
            <a:ahLst/>
            <a:cxnLst/>
            <a:rect r="r" b="b" t="t" l="l"/>
            <a:pathLst>
              <a:path h="6896632" w="6896632">
                <a:moveTo>
                  <a:pt x="0" y="0"/>
                </a:moveTo>
                <a:lnTo>
                  <a:pt x="6896633" y="0"/>
                </a:lnTo>
                <a:lnTo>
                  <a:pt x="6896633" y="6896632"/>
                </a:lnTo>
                <a:lnTo>
                  <a:pt x="0" y="6896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831439" y="3191290"/>
            <a:ext cx="8086060" cy="8086060"/>
          </a:xfrm>
          <a:custGeom>
            <a:avLst/>
            <a:gdLst/>
            <a:ahLst/>
            <a:cxnLst/>
            <a:rect r="r" b="b" t="t" l="l"/>
            <a:pathLst>
              <a:path h="8086060" w="8086060">
                <a:moveTo>
                  <a:pt x="0" y="0"/>
                </a:moveTo>
                <a:lnTo>
                  <a:pt x="8086061" y="0"/>
                </a:lnTo>
                <a:lnTo>
                  <a:pt x="8086061"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1928816" y="449266"/>
            <a:ext cx="12718369" cy="9388469"/>
          </a:xfrm>
          <a:custGeom>
            <a:avLst/>
            <a:gdLst/>
            <a:ahLst/>
            <a:cxnLst/>
            <a:rect r="r" b="b" t="t" l="l"/>
            <a:pathLst>
              <a:path h="9388469" w="12718369">
                <a:moveTo>
                  <a:pt x="0" y="0"/>
                </a:moveTo>
                <a:lnTo>
                  <a:pt x="12718368" y="0"/>
                </a:lnTo>
                <a:lnTo>
                  <a:pt x="12718368" y="9388468"/>
                </a:lnTo>
                <a:lnTo>
                  <a:pt x="0" y="93884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823539" y="2903539"/>
            <a:ext cx="5366128" cy="5017329"/>
          </a:xfrm>
          <a:custGeom>
            <a:avLst/>
            <a:gdLst/>
            <a:ahLst/>
            <a:cxnLst/>
            <a:rect r="r" b="b" t="t" l="l"/>
            <a:pathLst>
              <a:path h="5017329" w="5366128">
                <a:moveTo>
                  <a:pt x="0" y="0"/>
                </a:moveTo>
                <a:lnTo>
                  <a:pt x="5366128" y="0"/>
                </a:lnTo>
                <a:lnTo>
                  <a:pt x="5366128" y="5017329"/>
                </a:lnTo>
                <a:lnTo>
                  <a:pt x="0" y="5017329"/>
                </a:lnTo>
                <a:lnTo>
                  <a:pt x="0" y="0"/>
                </a:lnTo>
                <a:close/>
              </a:path>
            </a:pathLst>
          </a:custGeom>
          <a:blipFill>
            <a:blip r:embed="rId8"/>
            <a:stretch>
              <a:fillRect l="0" t="0" r="0" b="0"/>
            </a:stretch>
          </a:blipFill>
        </p:spPr>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9</a:t>
            </a:r>
          </a:p>
        </p:txBody>
      </p:sp>
      <p:sp>
        <p:nvSpPr>
          <p:cNvPr name="TextBox 7" id="7"/>
          <p:cNvSpPr txBox="true"/>
          <p:nvPr/>
        </p:nvSpPr>
        <p:spPr>
          <a:xfrm rot="0">
            <a:off x="4365689" y="2389626"/>
            <a:ext cx="10043902" cy="6511880"/>
          </a:xfrm>
          <a:prstGeom prst="rect">
            <a:avLst/>
          </a:prstGeom>
        </p:spPr>
        <p:txBody>
          <a:bodyPr anchor="t" rtlCol="false" tIns="0" lIns="0" bIns="0" rIns="0">
            <a:spAutoFit/>
          </a:bodyPr>
          <a:lstStyle/>
          <a:p>
            <a:pPr algn="ctr">
              <a:lnSpc>
                <a:spcPts val="24999"/>
              </a:lnSpc>
            </a:pPr>
            <a:r>
              <a:rPr lang="en-US" b="true" sz="24999">
                <a:solidFill>
                  <a:srgbClr val="00BF63"/>
                </a:solidFill>
                <a:latin typeface="Big Shoulders Display Bold"/>
                <a:ea typeface="Big Shoulders Display Bold"/>
                <a:cs typeface="Big Shoulders Display Bold"/>
                <a:sym typeface="Big Shoulders Display 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DAGWlXa7rVw</dc:identifier>
  <dcterms:modified xsi:type="dcterms:W3CDTF">2011-08-01T06:04:30Z</dcterms:modified>
  <cp:revision>1</cp:revision>
  <dc:title>Blue Purple Futuristic Modern 3D Tech Company Business Presentation</dc:title>
</cp:coreProperties>
</file>